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sldIdLst>
    <p:sldId id="256" r:id="rId2"/>
    <p:sldId id="257" r:id="rId3"/>
    <p:sldId id="260" r:id="rId4"/>
    <p:sldId id="261" r:id="rId5"/>
    <p:sldId id="262" r:id="rId6"/>
    <p:sldId id="276" r:id="rId7"/>
    <p:sldId id="263" r:id="rId8"/>
    <p:sldId id="273" r:id="rId9"/>
    <p:sldId id="277" r:id="rId10"/>
    <p:sldId id="264" r:id="rId11"/>
    <p:sldId id="274" r:id="rId12"/>
    <p:sldId id="272" r:id="rId13"/>
    <p:sldId id="270" r:id="rId14"/>
    <p:sldId id="275" r:id="rId15"/>
    <p:sldId id="266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439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288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300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678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172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863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941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996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137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4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9946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609F-DDB1-40BB-B6CC-4D7A6E8DC40A}" type="datetimeFigureOut">
              <a:rPr lang="en-US" smtClean="0"/>
              <a:pPr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F445D-5755-445E-9185-7984894466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4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981200"/>
          </a:xfrm>
          <a:noFill/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Geni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 </a:t>
            </a:r>
            <a:r>
              <a:rPr lang="sr-Latn-R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/>
            </a:r>
            <a:br>
              <a:rPr lang="sr-Latn-R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en-US" sz="4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i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 </a:t>
            </a:r>
            <a:r>
              <a:rPr lang="sr-Latn-R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/>
            </a:r>
            <a:br>
              <a:rPr lang="sr-Latn-R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en-US" sz="4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populacij</a:t>
            </a:r>
            <a:r>
              <a:rPr lang="sr-Latn-R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e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M</a:t>
            </a:r>
            <a:r>
              <a:rPr lang="sr-Latn-RS" sz="2400" b="1" dirty="0" smtClean="0">
                <a:solidFill>
                  <a:srgbClr val="C00000"/>
                </a:solidFill>
                <a:cs typeface="Arial" pitchFamily="34" charset="0"/>
              </a:rPr>
              <a:t>utacije  </a:t>
            </a:r>
          </a:p>
          <a:p>
            <a:pPr>
              <a:buNone/>
            </a:pPr>
            <a:endParaRPr lang="sr-Latn-RS" sz="2400" b="1" u="sng" dirty="0" smtClean="0">
              <a:cs typeface="Arial" pitchFamily="34" charset="0"/>
            </a:endParaRPr>
          </a:p>
          <a:p>
            <a:pPr marL="0" indent="0" algn="just">
              <a:buNone/>
            </a:pPr>
            <a:r>
              <a:rPr lang="sr-Latn-RS" sz="2400" b="1" dirty="0" smtClean="0">
                <a:solidFill>
                  <a:srgbClr val="0070C0"/>
                </a:solidFill>
                <a:cs typeface="Arial" pitchFamily="34" charset="0"/>
              </a:rPr>
              <a:t>Genske mutacije </a:t>
            </a:r>
            <a:r>
              <a:rPr lang="sr-Latn-RS" sz="2400" b="1" dirty="0" smtClean="0">
                <a:cs typeface="Arial" pitchFamily="34" charset="0"/>
              </a:rPr>
              <a:t>su promene u strukturi gena (daju nove oblike gena).</a:t>
            </a:r>
          </a:p>
          <a:p>
            <a:pPr marL="0" indent="0" algn="just">
              <a:buNone/>
            </a:pPr>
            <a:endParaRPr lang="sr-Latn-RS" sz="2400" b="1" dirty="0" smtClean="0"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sr-Latn-RS" sz="2400" b="1" dirty="0">
                <a:cs typeface="Arial" pitchFamily="34" charset="0"/>
              </a:rPr>
              <a:t>s</a:t>
            </a:r>
            <a:r>
              <a:rPr lang="sr-Latn-RS" sz="2400" b="1" dirty="0" smtClean="0">
                <a:cs typeface="Arial" pitchFamily="34" charset="0"/>
              </a:rPr>
              <a:t>u izvor </a:t>
            </a:r>
            <a:r>
              <a:rPr lang="sr-Latn-RS" sz="2400" b="1" dirty="0">
                <a:cs typeface="Arial" pitchFamily="34" charset="0"/>
              </a:rPr>
              <a:t>genetičke </a:t>
            </a:r>
            <a:r>
              <a:rPr lang="sr-Latn-RS" sz="2400" b="1" dirty="0" smtClean="0">
                <a:cs typeface="Arial" pitchFamily="34" charset="0"/>
              </a:rPr>
              <a:t>varijabilnosti populacije jer kod jediniki nastaju nove genetičke varijante.</a:t>
            </a:r>
          </a:p>
          <a:p>
            <a:pPr algn="just">
              <a:buFontTx/>
              <a:buChar char="-"/>
            </a:pPr>
            <a:endParaRPr lang="sr-Latn-RS" sz="2400" b="1" dirty="0" smtClean="0"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sr-Latn-RS" sz="2400" b="1" dirty="0" smtClean="0">
                <a:cs typeface="Arial" pitchFamily="34" charset="0"/>
              </a:rPr>
              <a:t>efekat mutacija može biti koristan ili štetan (letalne), u zavisnosti od toga kako utiču na preživljavanje i reprodukciju jedinke.</a:t>
            </a:r>
          </a:p>
          <a:p>
            <a:pPr algn="just">
              <a:buFontTx/>
              <a:buChar char="-"/>
            </a:pPr>
            <a:endParaRPr lang="sr-Latn-RS" sz="2400" b="1" dirty="0"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sr-Latn-RS" sz="2400" b="1" dirty="0">
                <a:cs typeface="Arial" pitchFamily="34" charset="0"/>
              </a:rPr>
              <a:t>s</a:t>
            </a:r>
            <a:r>
              <a:rPr lang="sr-Latn-RS" sz="2400" b="1" dirty="0" smtClean="0">
                <a:cs typeface="Arial" pitchFamily="34" charset="0"/>
              </a:rPr>
              <a:t>omatske mutacije (prisutne samo u pojedinim delovima tela) se ne prenose na potomke, dok se </a:t>
            </a:r>
            <a:r>
              <a:rPr lang="sr-Latn-RS" sz="2400" b="1" dirty="0" smtClean="0">
                <a:solidFill>
                  <a:srgbClr val="FF0000"/>
                </a:solidFill>
                <a:cs typeface="Arial" pitchFamily="34" charset="0"/>
              </a:rPr>
              <a:t>mutacije u reproduktivnim ćelijama prenose na potomstvo.</a:t>
            </a:r>
          </a:p>
          <a:p>
            <a:pPr algn="just">
              <a:buFontTx/>
              <a:buChar char="-"/>
            </a:pPr>
            <a:endParaRPr lang="sr-Latn-RS" sz="2400" b="1" dirty="0" smtClean="0"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sr-Latn-RS" sz="2400" b="1" dirty="0" smtClean="0">
                <a:solidFill>
                  <a:srgbClr val="7030A0"/>
                </a:solidFill>
                <a:cs typeface="Arial" pitchFamily="34" charset="0"/>
              </a:rPr>
              <a:t>stopa mutacije </a:t>
            </a:r>
            <a:r>
              <a:rPr lang="sr-Latn-RS" sz="2400" b="1" dirty="0" smtClean="0">
                <a:cs typeface="Arial" pitchFamily="34" charset="0"/>
              </a:rPr>
              <a:t>je</a:t>
            </a:r>
            <a:r>
              <a:rPr lang="sr-Latn-RS" sz="2400" b="1" dirty="0" smtClean="0">
                <a:solidFill>
                  <a:srgbClr val="7030A0"/>
                </a:solidFill>
                <a:cs typeface="Arial" pitchFamily="34" charset="0"/>
              </a:rPr>
              <a:t> </a:t>
            </a:r>
            <a:r>
              <a:rPr lang="sr-Latn-RS" sz="2400" b="1" dirty="0" smtClean="0">
                <a:cs typeface="Arial" pitchFamily="34" charset="0"/>
              </a:rPr>
              <a:t>broj mutacija određenog gena po jednoj generaciji.</a:t>
            </a:r>
          </a:p>
          <a:p>
            <a:pPr algn="just">
              <a:buFontTx/>
              <a:buChar char="-"/>
            </a:pPr>
            <a:endParaRPr lang="sr-Latn-RS" sz="2400" b="1" dirty="0"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sr-Latn-RS" sz="2400" b="1" dirty="0">
                <a:cs typeface="Arial" pitchFamily="34" charset="0"/>
              </a:rPr>
              <a:t>s</a:t>
            </a:r>
            <a:r>
              <a:rPr lang="sr-Latn-RS" sz="2400" b="1" dirty="0" smtClean="0">
                <a:cs typeface="Arial" pitchFamily="34" charset="0"/>
              </a:rPr>
              <a:t>vaka populacija ima određeni nivo </a:t>
            </a:r>
            <a:r>
              <a:rPr lang="sr-Latn-RS" sz="2400" b="1" dirty="0" smtClean="0">
                <a:solidFill>
                  <a:srgbClr val="C00000"/>
                </a:solidFill>
                <a:cs typeface="Arial" pitchFamily="34" charset="0"/>
              </a:rPr>
              <a:t>genetičkih opterećenja </a:t>
            </a:r>
            <a:r>
              <a:rPr lang="sr-Latn-RS" sz="2400" b="1" dirty="0" smtClean="0">
                <a:cs typeface="Arial" pitchFamily="34" charset="0"/>
              </a:rPr>
              <a:t>– tj. skup štetnih gena (mutacija) kod jedinki te populacije.</a:t>
            </a:r>
          </a:p>
          <a:p>
            <a:pPr algn="just">
              <a:buFontTx/>
              <a:buChar char="-"/>
            </a:pPr>
            <a:endParaRPr lang="sr-Latn-RS" sz="2400" b="1" dirty="0" smtClean="0">
              <a:cs typeface="Arial" pitchFamily="34" charset="0"/>
            </a:endParaRPr>
          </a:p>
          <a:p>
            <a:pPr marL="0" indent="0" algn="just">
              <a:buNone/>
            </a:pPr>
            <a:r>
              <a:rPr lang="sr-Latn-RS" sz="2400" b="1" dirty="0" smtClean="0">
                <a:solidFill>
                  <a:srgbClr val="00B050"/>
                </a:solidFill>
                <a:cs typeface="Arial" pitchFamily="34" charset="0"/>
              </a:rPr>
              <a:t>Hromozomske mutacije </a:t>
            </a:r>
            <a:r>
              <a:rPr lang="sr-Latn-RS" sz="2400" b="1" dirty="0" smtClean="0">
                <a:cs typeface="Arial" pitchFamily="34" charset="0"/>
              </a:rPr>
              <a:t>su uglavnom nove mutacije i obično se ne nasleđuju, osim kod roditeljskih balansiranih translokacija i inverzija. </a:t>
            </a:r>
          </a:p>
          <a:p>
            <a:pPr>
              <a:buNone/>
            </a:pPr>
            <a:endParaRPr lang="sr-Latn-RS" sz="2400" b="1" dirty="0" smtClean="0">
              <a:cs typeface="Arial" pitchFamily="34" charset="0"/>
            </a:endParaRPr>
          </a:p>
          <a:p>
            <a:pPr>
              <a:buNone/>
            </a:pPr>
            <a:endParaRPr lang="sr-Latn-RS" sz="2400" b="1" dirty="0" smtClean="0"/>
          </a:p>
          <a:p>
            <a:pPr>
              <a:buFont typeface="Wingdings" pitchFamily="2" charset="2"/>
              <a:buChar char="§"/>
            </a:pPr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200" b="1" dirty="0" smtClean="0">
                <a:solidFill>
                  <a:srgbClr val="0070C0"/>
                </a:solidFill>
                <a:cs typeface="Arial" pitchFamily="34" charset="0"/>
              </a:rPr>
              <a:t>M</a:t>
            </a:r>
            <a:r>
              <a:rPr lang="sr-Latn-RS" sz="2200" b="1" dirty="0" smtClean="0">
                <a:solidFill>
                  <a:srgbClr val="0070C0"/>
                </a:solidFill>
                <a:cs typeface="Arial" pitchFamily="34" charset="0"/>
              </a:rPr>
              <a:t>igracije</a:t>
            </a:r>
          </a:p>
          <a:p>
            <a:pPr marL="0" indent="0">
              <a:lnSpc>
                <a:spcPct val="100000"/>
              </a:lnSpc>
              <a:buNone/>
            </a:pPr>
            <a:endParaRPr lang="sr-Latn-RS" sz="2200" b="1" dirty="0">
              <a:cs typeface="Arial" pitchFamily="34" charset="0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sr-Latn-RS" sz="2200" b="1" dirty="0" smtClean="0">
                <a:cs typeface="Arial" pitchFamily="34" charset="0"/>
              </a:rPr>
              <a:t>Prelazak jedinki iz jedne populacije u drugu (emigracija, imigracija).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sr-Latn-RS" sz="2200" b="1" dirty="0" smtClean="0">
              <a:cs typeface="Arial" pitchFamily="34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sr-Latn-RS" sz="2200" b="1" dirty="0" smtClean="0">
                <a:solidFill>
                  <a:srgbClr val="C00000"/>
                </a:solidFill>
                <a:cs typeface="Arial" pitchFamily="34" charset="0"/>
              </a:rPr>
              <a:t>Promene u populaciji su srazmerne broju jedinki koje su migrirale i stepenu genetičke razlike među tim populacijama.</a:t>
            </a:r>
          </a:p>
          <a:p>
            <a:pPr algn="just">
              <a:lnSpc>
                <a:spcPct val="100000"/>
              </a:lnSpc>
              <a:buNone/>
            </a:pPr>
            <a:endParaRPr lang="sr-Latn-RS" sz="2200" b="1" dirty="0" smtClean="0"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itchFamily="2" charset="2"/>
              <a:buChar char="Ø"/>
            </a:pPr>
            <a:r>
              <a:rPr lang="sr-Latn-RS" sz="2200" b="1" dirty="0" smtClean="0">
                <a:solidFill>
                  <a:srgbClr val="7030A0"/>
                </a:solidFill>
                <a:cs typeface="Arial" pitchFamily="34" charset="0"/>
              </a:rPr>
              <a:t>Protok gena </a:t>
            </a:r>
            <a:r>
              <a:rPr lang="sr-Latn-RS" sz="2200" b="1" dirty="0" smtClean="0">
                <a:cs typeface="Arial" pitchFamily="34" charset="0"/>
              </a:rPr>
              <a:t>predstavlja postepeno prodiranje gena iz jedne populacije u drugu i ukrštanjanjem postaju deo njenog genskog fonda.</a:t>
            </a:r>
            <a:endParaRPr lang="en-US" sz="2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3657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2400" b="1" dirty="0" smtClean="0">
                <a:solidFill>
                  <a:srgbClr val="00B050"/>
                </a:solidFill>
                <a:cs typeface="Arial" pitchFamily="34" charset="0"/>
              </a:rPr>
              <a:t>S</a:t>
            </a:r>
            <a:r>
              <a:rPr lang="sr-Latn-RS" sz="2400" b="1" dirty="0" smtClean="0">
                <a:solidFill>
                  <a:srgbClr val="00B050"/>
                </a:solidFill>
                <a:cs typeface="Arial" pitchFamily="34" charset="0"/>
              </a:rPr>
              <a:t>elekcija </a:t>
            </a:r>
          </a:p>
          <a:p>
            <a:pPr algn="just">
              <a:lnSpc>
                <a:spcPct val="120000"/>
              </a:lnSpc>
              <a:buNone/>
            </a:pPr>
            <a:endParaRPr lang="sr-Latn-RS" sz="2400" b="1" u="sng" dirty="0" smtClean="0"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sr-Latn-RS" sz="2400" b="1" dirty="0" smtClean="0">
                <a:solidFill>
                  <a:srgbClr val="C00000"/>
                </a:solidFill>
                <a:cs typeface="Arial" pitchFamily="34" charset="0"/>
              </a:rPr>
              <a:t>Prirodna selekcija</a:t>
            </a: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sr-Latn-RS" sz="2400" b="1" dirty="0" smtClean="0">
                <a:solidFill>
                  <a:srgbClr val="C00000"/>
                </a:solidFill>
                <a:cs typeface="Arial" pitchFamily="34" charset="0"/>
              </a:rPr>
              <a:t>– </a:t>
            </a:r>
            <a:r>
              <a:rPr lang="en-US" sz="2400" b="1" dirty="0" err="1" smtClean="0">
                <a:cs typeface="Arial" pitchFamily="34" charset="0"/>
              </a:rPr>
              <a:t>podrazumeva</a:t>
            </a:r>
            <a:r>
              <a:rPr lang="sr-Latn-RS" sz="2400" b="1" dirty="0">
                <a:cs typeface="Arial" pitchFamily="34" charset="0"/>
              </a:rPr>
              <a:t> </a:t>
            </a:r>
            <a:r>
              <a:rPr lang="sr-Latn-RS" sz="2400" b="1" dirty="0" smtClean="0">
                <a:cs typeface="Arial" pitchFamily="34" charset="0"/>
              </a:rPr>
              <a:t>uspešnije </a:t>
            </a:r>
            <a:r>
              <a:rPr lang="sr-Latn-RS" sz="2400" b="1" dirty="0" smtClean="0">
                <a:cs typeface="Arial" pitchFamily="34" charset="0"/>
              </a:rPr>
              <a:t>preživljavanje i reprodukcij</a:t>
            </a:r>
            <a:r>
              <a:rPr lang="en-US" sz="2400" b="1" dirty="0" smtClean="0">
                <a:cs typeface="Arial" pitchFamily="34" charset="0"/>
              </a:rPr>
              <a:t>u</a:t>
            </a:r>
            <a:r>
              <a:rPr lang="sr-Latn-RS" sz="2400" b="1" dirty="0" smtClean="0">
                <a:cs typeface="Arial" pitchFamily="34" charset="0"/>
              </a:rPr>
              <a:t> nekih genetičkih varijant</a:t>
            </a:r>
            <a:r>
              <a:rPr lang="en-US" sz="2400" b="1" dirty="0" err="1" smtClean="0">
                <a:cs typeface="Arial" pitchFamily="34" charset="0"/>
              </a:rPr>
              <a:t>i</a:t>
            </a:r>
            <a:r>
              <a:rPr lang="sr-Latn-RS" sz="2400" b="1" dirty="0" smtClean="0">
                <a:cs typeface="Arial" pitchFamily="34" charset="0"/>
              </a:rPr>
              <a:t> u odnosu na </a:t>
            </a:r>
            <a:r>
              <a:rPr lang="sr-Latn-RS" sz="2400" b="1" dirty="0" smtClean="0">
                <a:cs typeface="Arial" pitchFamily="34" charset="0"/>
              </a:rPr>
              <a:t>druge (veća adaptivna </a:t>
            </a:r>
            <a:r>
              <a:rPr lang="sr-Latn-RS" sz="2400" b="1" dirty="0" smtClean="0">
                <a:cs typeface="Arial" pitchFamily="34" charset="0"/>
              </a:rPr>
              <a:t>vrednost), </a:t>
            </a:r>
            <a:r>
              <a:rPr lang="en-US" sz="2400" b="1" dirty="0" smtClean="0">
                <a:cs typeface="Arial" pitchFamily="34" charset="0"/>
              </a:rPr>
              <a:t>u</a:t>
            </a:r>
            <a:r>
              <a:rPr lang="sr-Latn-RS" sz="2400" b="1" dirty="0" smtClean="0">
                <a:cs typeface="Arial" pitchFamily="34" charset="0"/>
              </a:rPr>
              <a:t> određenim uslovima sredine.</a:t>
            </a:r>
            <a:endParaRPr lang="en-US" sz="2400" b="1" dirty="0" smtClean="0"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endParaRPr lang="sr-Latn-RS" sz="2400" b="1" dirty="0" smtClean="0"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sr-Latn-RS" sz="2400" b="1" dirty="0" smtClean="0">
                <a:solidFill>
                  <a:srgbClr val="0070C0"/>
                </a:solidFill>
                <a:cs typeface="Arial" pitchFamily="34" charset="0"/>
              </a:rPr>
              <a:t>Balansna selekcija – </a:t>
            </a:r>
            <a:r>
              <a:rPr lang="sr-Latn-RS" sz="2400" b="1" dirty="0" smtClean="0">
                <a:cs typeface="Arial" pitchFamily="34" charset="0"/>
              </a:rPr>
              <a:t>najčešći oblik selekcije u prirodi:</a:t>
            </a:r>
          </a:p>
          <a:p>
            <a:pPr algn="just">
              <a:lnSpc>
                <a:spcPct val="120000"/>
              </a:lnSpc>
              <a:buNone/>
            </a:pPr>
            <a:r>
              <a:rPr lang="sr-Latn-RS" sz="2400" b="1" dirty="0" smtClean="0">
                <a:cs typeface="Arial" pitchFamily="34" charset="0"/>
              </a:rPr>
              <a:t>  - vodi većoj adaptiranosti populacije na promenljive uslove sredine, bez stalnog delovanja u određenom pravcu.</a:t>
            </a:r>
          </a:p>
          <a:p>
            <a:pPr algn="just">
              <a:lnSpc>
                <a:spcPct val="120000"/>
              </a:lnSpc>
              <a:buNone/>
            </a:pPr>
            <a:endParaRPr lang="sr-Latn-RS" sz="2400" b="1" dirty="0" smtClean="0"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2400" dirty="0" smtClean="0"/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endParaRPr lang="en-US" sz="2400" b="1" dirty="0" smtClean="0"/>
          </a:p>
          <a:p>
            <a:pPr algn="just">
              <a:lnSpc>
                <a:spcPct val="120000"/>
              </a:lnSpc>
              <a:buFont typeface="Wingdings" pitchFamily="2" charset="2"/>
              <a:buChar char="Ø"/>
            </a:pPr>
            <a:endParaRPr lang="sr-Latn-RS" sz="2400" b="1" dirty="0" smtClean="0"/>
          </a:p>
          <a:p>
            <a:pPr algn="just">
              <a:lnSpc>
                <a:spcPct val="120000"/>
              </a:lnSpc>
            </a:pP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324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Latn-RS" sz="2000" b="1" u="sng" dirty="0" smtClean="0">
                <a:solidFill>
                  <a:srgbClr val="7030A0"/>
                </a:solidFill>
                <a:cs typeface="Arial" pitchFamily="34" charset="0"/>
              </a:rPr>
              <a:t>Balansna </a:t>
            </a:r>
            <a:r>
              <a:rPr lang="sr-Latn-RS" sz="2000" b="1" u="sng" dirty="0">
                <a:solidFill>
                  <a:srgbClr val="7030A0"/>
                </a:solidFill>
                <a:cs typeface="Arial" pitchFamily="34" charset="0"/>
              </a:rPr>
              <a:t>selekcija deluje na više načina:</a:t>
            </a:r>
          </a:p>
          <a:p>
            <a:pPr algn="just">
              <a:buFont typeface="Wingdings" pitchFamily="2" charset="2"/>
              <a:buChar char="Ø"/>
            </a:pPr>
            <a:endParaRPr lang="sr-Latn-RS" sz="2000" b="1" dirty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>
                <a:cs typeface="Arial" pitchFamily="34" charset="0"/>
              </a:rPr>
              <a:t> genski aleli mogu biti eliminisani u homozigotnom obliku, ali favorizovani u heterozigotnom obliku.</a:t>
            </a:r>
          </a:p>
          <a:p>
            <a:pPr algn="just">
              <a:buFont typeface="Wingdings" pitchFamily="2" charset="2"/>
              <a:buChar char="Ø"/>
            </a:pPr>
            <a:endParaRPr lang="sr-Latn-RS" sz="2000" b="1" dirty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>
                <a:cs typeface="Arial" pitchFamily="34" charset="0"/>
              </a:rPr>
              <a:t> genski aleli mogu biti favorizovani u jednom polu, a eliminisani kod drugog pola.</a:t>
            </a:r>
          </a:p>
          <a:p>
            <a:pPr algn="just">
              <a:buFont typeface="Wingdings" pitchFamily="2" charset="2"/>
              <a:buChar char="Ø"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>
                <a:cs typeface="Arial" pitchFamily="34" charset="0"/>
              </a:rPr>
              <a:t> genski </a:t>
            </a:r>
            <a:r>
              <a:rPr lang="sr-Latn-RS" sz="2000" b="1" dirty="0" smtClean="0">
                <a:cs typeface="Arial" pitchFamily="34" charset="0"/>
              </a:rPr>
              <a:t>aleli mogu biti favorizovani na jednom od stupnjeva razvića, dok na drugom stupnju njihovi nosioci slabije preživljavaju.</a:t>
            </a:r>
          </a:p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>
                <a:cs typeface="Arial" pitchFamily="34" charset="0"/>
              </a:rPr>
              <a:t> pojedini genski lokusi mogu biti eliminisani u jednom vremenskom intervalu, a u drugom da budu favorizovani.</a:t>
            </a:r>
          </a:p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>
                <a:cs typeface="Arial" pitchFamily="34" charset="0"/>
              </a:rPr>
              <a:t> različiti genotipovi mogu naseljavati različite ekološke sredine, čime se izbegava kompeticija.</a:t>
            </a:r>
          </a:p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>
                <a:cs typeface="Arial" pitchFamily="34" charset="0"/>
              </a:rPr>
              <a:t> pojedini retki fenotipovi mogu biti favorizovani u reproduktivnom smislu, a kada postanu uobičajeni, mogu se ponovo defavorizovati.</a:t>
            </a:r>
            <a:endParaRPr lang="en-US" sz="2000" b="1" dirty="0"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54102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7030A0"/>
                </a:solidFill>
                <a:cs typeface="Arial" pitchFamily="34" charset="0"/>
              </a:rPr>
              <a:t>G</a:t>
            </a:r>
            <a:r>
              <a:rPr lang="sr-Latn-RS" sz="2800" b="1" dirty="0" smtClean="0">
                <a:solidFill>
                  <a:srgbClr val="7030A0"/>
                </a:solidFill>
                <a:cs typeface="Arial" pitchFamily="34" charset="0"/>
              </a:rPr>
              <a:t>enetički drift  </a:t>
            </a:r>
            <a:r>
              <a:rPr lang="sr-Latn-RS" sz="2800" b="1" dirty="0" smtClean="0">
                <a:cs typeface="Arial" pitchFamily="34" charset="0"/>
              </a:rPr>
              <a:t>(genetička slučajnost)</a:t>
            </a:r>
          </a:p>
          <a:p>
            <a:pPr algn="just">
              <a:lnSpc>
                <a:spcPct val="120000"/>
              </a:lnSpc>
              <a:buNone/>
            </a:pPr>
            <a:endParaRPr lang="sr-Latn-RS" sz="2800" b="1" u="sng" dirty="0"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sr-Latn-RS" sz="2800" b="1" dirty="0" smtClean="0">
                <a:cs typeface="Arial" pitchFamily="34" charset="0"/>
              </a:rPr>
              <a:t>- Podrazumeva slučajne promene u učestalosti genskih alela u malim populacijama.</a:t>
            </a:r>
          </a:p>
          <a:p>
            <a:pPr algn="just">
              <a:lnSpc>
                <a:spcPct val="120000"/>
              </a:lnSpc>
              <a:buNone/>
            </a:pPr>
            <a:endParaRPr lang="sr-Latn-RS" sz="2800" b="1" dirty="0">
              <a:cs typeface="Arial" pitchFamily="34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r-Latn-RS" sz="2800" b="1" dirty="0" smtClean="0">
                <a:solidFill>
                  <a:srgbClr val="00B050"/>
                </a:solidFill>
                <a:cs typeface="Arial" pitchFamily="34" charset="0"/>
              </a:rPr>
              <a:t> Efekat </a:t>
            </a:r>
            <a:r>
              <a:rPr lang="sr-Latn-RS" sz="2800" b="1" dirty="0" smtClean="0">
                <a:solidFill>
                  <a:srgbClr val="00B050"/>
                </a:solidFill>
                <a:cs typeface="Arial" pitchFamily="34" charset="0"/>
              </a:rPr>
              <a:t>osnivača </a:t>
            </a:r>
            <a:r>
              <a:rPr lang="sr-Latn-RS" sz="2800" b="1" dirty="0" smtClean="0">
                <a:cs typeface="Arial" pitchFamily="34" charset="0"/>
              </a:rPr>
              <a:t>– </a:t>
            </a:r>
            <a:r>
              <a:rPr lang="sr-Latn-RS" sz="2800" b="1" dirty="0" smtClean="0">
                <a:cs typeface="Arial" pitchFamily="34" charset="0"/>
              </a:rPr>
              <a:t>osnivanje nove populacije od malog broja individua, čijim se ukrštanjem stvara novi genski fond.</a:t>
            </a:r>
          </a:p>
          <a:p>
            <a:pPr algn="just">
              <a:lnSpc>
                <a:spcPct val="120000"/>
              </a:lnSpc>
              <a:buNone/>
            </a:pPr>
            <a:endParaRPr lang="sr-Latn-RS" sz="2800" b="1" dirty="0" smtClean="0"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endParaRPr lang="sr-Latn-RS" sz="28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endParaRPr lang="sr-Latn-RS" sz="28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</a:pPr>
            <a:endParaRPr lang="sr-Latn-RS" sz="28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algn="ctr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  <a:cs typeface="Arial" pitchFamily="34" charset="0"/>
              </a:rPr>
              <a:t>S</a:t>
            </a:r>
            <a:r>
              <a:rPr lang="sr-Latn-RS" sz="2800" b="1" dirty="0" smtClean="0">
                <a:solidFill>
                  <a:srgbClr val="C00000"/>
                </a:solidFill>
                <a:cs typeface="Arial" pitchFamily="34" charset="0"/>
              </a:rPr>
              <a:t>vi pomenuti faktori ne deluju pojedinačno na populaciju već zajedno, menjajući njenu prirodnu strukturu.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334" y="152400"/>
            <a:ext cx="8244068" cy="121615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sr-Latn-RS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Latn-RS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sr-Latn-RS" sz="20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volucija</a:t>
            </a:r>
            <a:r>
              <a:rPr lang="sr-Latn-R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proces koji podrazumeva </a:t>
            </a:r>
            <a:r>
              <a:rPr lang="sr-Latn-RS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GENETIČKE PROMENE </a:t>
            </a:r>
            <a:r>
              <a:rPr lang="sr-Latn-R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sr-Latn-R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populacijama, koje su u složenim odnosima sa sredinom.</a:t>
            </a:r>
            <a:br>
              <a:rPr lang="sr-Latn-R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68" y="1981200"/>
            <a:ext cx="8763000" cy="3429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sz="2400" b="1" dirty="0" err="1" smtClean="0">
                <a:solidFill>
                  <a:srgbClr val="0070C0"/>
                </a:solidFill>
                <a:cs typeface="Arial" pitchFamily="34" charset="0"/>
              </a:rPr>
              <a:t>Adaptacija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smtClean="0">
                <a:cs typeface="Arial" pitchFamily="34" charset="0"/>
              </a:rPr>
              <a:t>je </a:t>
            </a:r>
            <a:r>
              <a:rPr lang="en-US" sz="2400" b="1" dirty="0" err="1" smtClean="0">
                <a:cs typeface="Arial" pitchFamily="34" charset="0"/>
              </a:rPr>
              <a:t>prilagođavanje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organizma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uslovima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sr-Latn-RS" sz="2400" b="1" dirty="0" smtClean="0">
                <a:cs typeface="Arial" pitchFamily="34" charset="0"/>
              </a:rPr>
              <a:t>sredine</a:t>
            </a:r>
            <a:r>
              <a:rPr lang="en-US" sz="2400" b="1" dirty="0" smtClean="0">
                <a:cs typeface="Arial" pitchFamily="34" charset="0"/>
              </a:rPr>
              <a:t>, </a:t>
            </a:r>
            <a:r>
              <a:rPr lang="en-US" sz="2400" b="1" dirty="0" err="1" smtClean="0">
                <a:cs typeface="Arial" pitchFamily="34" charset="0"/>
              </a:rPr>
              <a:t>kako</a:t>
            </a:r>
            <a:r>
              <a:rPr lang="en-US" sz="2400" b="1" dirty="0" smtClean="0">
                <a:cs typeface="Arial" pitchFamily="34" charset="0"/>
              </a:rPr>
              <a:t> bi se </a:t>
            </a:r>
            <a:r>
              <a:rPr lang="en-US" sz="2400" b="1" dirty="0" err="1" smtClean="0">
                <a:cs typeface="Arial" pitchFamily="34" charset="0"/>
              </a:rPr>
              <a:t>omogućio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kvalitetniji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život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jedinke</a:t>
            </a:r>
            <a:r>
              <a:rPr lang="en-US" sz="2400" b="1" dirty="0" smtClean="0">
                <a:cs typeface="Arial" pitchFamily="34" charset="0"/>
              </a:rPr>
              <a:t> u </a:t>
            </a:r>
            <a:r>
              <a:rPr lang="en-US" sz="2400" b="1" dirty="0" err="1" smtClean="0">
                <a:cs typeface="Arial" pitchFamily="34" charset="0"/>
              </a:rPr>
              <a:t>datim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uslovim</a:t>
            </a:r>
            <a:r>
              <a:rPr lang="sr-Latn-RS" sz="2400" b="1" dirty="0" smtClean="0">
                <a:cs typeface="Arial" pitchFamily="34" charset="0"/>
              </a:rPr>
              <a:t>a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i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obezbedio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produžetak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vrste</a:t>
            </a:r>
            <a:r>
              <a:rPr lang="en-US" sz="2400" b="1" dirty="0" smtClean="0">
                <a:cs typeface="Arial" pitchFamily="34" charset="0"/>
              </a:rPr>
              <a:t>. </a:t>
            </a:r>
          </a:p>
          <a:p>
            <a:pPr algn="just">
              <a:buNone/>
            </a:pPr>
            <a:endParaRPr lang="sr-Latn-RS" sz="24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b="1" u="sng" dirty="0" smtClean="0">
                <a:solidFill>
                  <a:srgbClr val="0070C0"/>
                </a:solidFill>
                <a:cs typeface="Arial" pitchFamily="34" charset="0"/>
              </a:rPr>
              <a:t>A</a:t>
            </a:r>
            <a:r>
              <a:rPr lang="sr-Latn-RS" sz="2400" b="1" u="sng" dirty="0" smtClean="0">
                <a:solidFill>
                  <a:srgbClr val="0070C0"/>
                </a:solidFill>
                <a:cs typeface="Arial" pitchFamily="34" charset="0"/>
              </a:rPr>
              <a:t>daptacije su: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cs typeface="Arial" pitchFamily="34" charset="0"/>
              </a:rPr>
              <a:t>GENETSKI USLOVLJENE </a:t>
            </a:r>
            <a:r>
              <a:rPr lang="sr-Latn-RS" sz="2400" b="1" dirty="0" smtClean="0">
                <a:cs typeface="Arial" pitchFamily="34" charset="0"/>
              </a:rPr>
              <a:t>tj</a:t>
            </a:r>
            <a:r>
              <a:rPr lang="sr-Latn-RS" sz="2400" b="1" dirty="0" smtClean="0">
                <a:cs typeface="Arial" pitchFamily="34" charset="0"/>
              </a:rPr>
              <a:t>. nasleđuju se, oblikuju se i usavršavaju kroz veći broj generacija.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cs typeface="Arial" pitchFamily="34" charset="0"/>
              </a:rPr>
              <a:t>IREVERZIBILNE </a:t>
            </a:r>
            <a:r>
              <a:rPr lang="sr-Latn-RS" sz="2400" b="1" dirty="0" smtClean="0">
                <a:cs typeface="Arial" pitchFamily="34" charset="0"/>
              </a:rPr>
              <a:t>(nepovratne</a:t>
            </a:r>
            <a:r>
              <a:rPr lang="sr-Latn-RS" sz="2400" b="1" dirty="0" smtClean="0">
                <a:cs typeface="Arial" pitchFamily="34" charset="0"/>
              </a:rPr>
              <a:t>)</a:t>
            </a:r>
            <a:r>
              <a:rPr lang="en-US" sz="2400" b="1" dirty="0" smtClean="0">
                <a:cs typeface="Arial" pitchFamily="34" charset="0"/>
              </a:rPr>
              <a:t>, </a:t>
            </a:r>
            <a:r>
              <a:rPr lang="en-US" sz="2400" b="1" dirty="0" err="1" smtClean="0">
                <a:cs typeface="Arial" pitchFamily="34" charset="0"/>
              </a:rPr>
              <a:t>dugotraj</a:t>
            </a:r>
            <a:r>
              <a:rPr lang="sr-Latn-RS" sz="2400" b="1" dirty="0" smtClean="0">
                <a:cs typeface="Arial" pitchFamily="34" charset="0"/>
              </a:rPr>
              <a:t>ne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i</a:t>
            </a:r>
            <a:r>
              <a:rPr lang="sr-Latn-R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čin</a:t>
            </a:r>
            <a:r>
              <a:rPr lang="sr-Latn-RS" sz="2400" b="1" dirty="0" smtClean="0">
                <a:cs typeface="Arial" pitchFamily="34" charset="0"/>
              </a:rPr>
              <a:t>e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suštinu</a:t>
            </a:r>
            <a:r>
              <a:rPr lang="en-US" sz="2400" b="1" dirty="0" smtClean="0">
                <a:cs typeface="Arial" pitchFamily="34" charset="0"/>
              </a:rPr>
              <a:t> </a:t>
            </a:r>
            <a:r>
              <a:rPr lang="en-US" sz="2400" b="1" dirty="0" err="1" smtClean="0">
                <a:cs typeface="Arial" pitchFamily="34" charset="0"/>
              </a:rPr>
              <a:t>evolucije</a:t>
            </a:r>
            <a:r>
              <a:rPr lang="en-US" sz="2400" b="1" dirty="0" smtClean="0"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n-US" sz="2400" b="1" u="sng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400" dirty="0" smtClean="0">
                <a:cs typeface="Arial" pitchFamily="34" charset="0"/>
              </a:rPr>
              <a:t>ADAPTIVNA VREDNOST </a:t>
            </a:r>
            <a:r>
              <a:rPr lang="sr-Latn-RS" sz="2400" b="1" dirty="0" smtClean="0">
                <a:cs typeface="Arial" pitchFamily="34" charset="0"/>
              </a:rPr>
              <a:t>- </a:t>
            </a:r>
            <a:r>
              <a:rPr lang="sr-Latn-RS" sz="2400" b="1" dirty="0" smtClean="0">
                <a:cs typeface="Arial" pitchFamily="34" charset="0"/>
              </a:rPr>
              <a:t>je broj reproduktivno zrelih potomaka sledeće generacije, u odnosu na neki drugi genotip iste populacije.</a:t>
            </a:r>
          </a:p>
          <a:p>
            <a:pPr algn="just">
              <a:buFont typeface="Wingdings" pitchFamily="2" charset="2"/>
              <a:buChar char="§"/>
            </a:pPr>
            <a:endParaRPr lang="sr-Latn-RS" sz="2400" b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38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R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Adaptaciju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treba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razlikovati</a:t>
            </a:r>
            <a:r>
              <a:rPr lang="en-US" sz="2000" b="1" dirty="0" smtClean="0">
                <a:cs typeface="Arial" pitchFamily="34" charset="0"/>
              </a:rPr>
              <a:t> od</a:t>
            </a:r>
            <a:r>
              <a:rPr lang="sr-Latn-RS" sz="2000" b="1" dirty="0" smtClean="0">
                <a:cs typeface="Arial" pitchFamily="34" charset="0"/>
              </a:rPr>
              <a:t>:</a:t>
            </a:r>
            <a:r>
              <a:rPr lang="en-US" sz="2000" b="1" dirty="0" smtClean="0">
                <a:cs typeface="Arial" pitchFamily="34" charset="0"/>
              </a:rPr>
              <a:t> </a:t>
            </a:r>
            <a:endParaRPr lang="sr-Latn-RS" sz="2000" b="1" dirty="0" smtClean="0">
              <a:cs typeface="Arial" pitchFamily="34" charset="0"/>
            </a:endParaRPr>
          </a:p>
          <a:p>
            <a:pPr algn="just"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cs typeface="Arial" pitchFamily="34" charset="0"/>
              </a:rPr>
              <a:t>aklimacije</a:t>
            </a:r>
            <a:r>
              <a:rPr lang="en-US" sz="2000" b="1" dirty="0" smtClean="0">
                <a:cs typeface="Arial" pitchFamily="34" charset="0"/>
              </a:rPr>
              <a:t> (</a:t>
            </a:r>
            <a:r>
              <a:rPr lang="en-US" sz="2000" b="1" dirty="0" err="1" smtClean="0">
                <a:cs typeface="Arial" pitchFamily="34" charset="0"/>
              </a:rPr>
              <a:t>promene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uslova</a:t>
            </a:r>
            <a:r>
              <a:rPr lang="en-US" sz="2000" b="1" dirty="0" smtClean="0">
                <a:cs typeface="Arial" pitchFamily="34" charset="0"/>
              </a:rPr>
              <a:t> u </a:t>
            </a:r>
            <a:r>
              <a:rPr lang="en-US" sz="2000" b="1" dirty="0" err="1" smtClean="0">
                <a:cs typeface="Arial" pitchFamily="34" charset="0"/>
              </a:rPr>
              <a:t>laboratoriji</a:t>
            </a:r>
            <a:r>
              <a:rPr lang="en-US" sz="2000" b="1" dirty="0" smtClean="0">
                <a:cs typeface="Arial" pitchFamily="34" charset="0"/>
              </a:rPr>
              <a:t>)  </a:t>
            </a: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>
                <a:solidFill>
                  <a:srgbClr val="7030A0"/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cs typeface="Arial" pitchFamily="34" charset="0"/>
              </a:rPr>
              <a:t>aklimatizacije</a:t>
            </a:r>
            <a:r>
              <a:rPr lang="en-US" sz="2000" b="1" dirty="0" smtClean="0">
                <a:cs typeface="Arial" pitchFamily="34" charset="0"/>
              </a:rPr>
              <a:t> (</a:t>
            </a:r>
            <a:r>
              <a:rPr lang="sr-Latn-RS" sz="2000" b="1" dirty="0" smtClean="0">
                <a:cs typeface="Arial" pitchFamily="34" charset="0"/>
              </a:rPr>
              <a:t>promene </a:t>
            </a:r>
            <a:r>
              <a:rPr lang="en-US" sz="2000" b="1" dirty="0" err="1" smtClean="0">
                <a:cs typeface="Arial" pitchFamily="34" charset="0"/>
              </a:rPr>
              <a:t>uslov</a:t>
            </a:r>
            <a:r>
              <a:rPr lang="sr-Latn-RS" sz="2000" b="1" dirty="0" smtClean="0">
                <a:cs typeface="Arial" pitchFamily="34" charset="0"/>
              </a:rPr>
              <a:t>a 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prirodn</a:t>
            </a:r>
            <a:r>
              <a:rPr lang="sr-Latn-RS" sz="2000" b="1" dirty="0" smtClean="0">
                <a:cs typeface="Arial" pitchFamily="34" charset="0"/>
              </a:rPr>
              <a:t>oj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sredin</a:t>
            </a:r>
            <a:r>
              <a:rPr lang="sr-Latn-RS" sz="2000" b="1" dirty="0" smtClean="0">
                <a:cs typeface="Arial" pitchFamily="34" charset="0"/>
              </a:rPr>
              <a:t>i</a:t>
            </a:r>
            <a:r>
              <a:rPr lang="en-US" sz="2000" b="1" dirty="0" smtClean="0">
                <a:cs typeface="Arial" pitchFamily="34" charset="0"/>
              </a:rPr>
              <a:t>)</a:t>
            </a:r>
            <a:endParaRPr lang="sr-Latn-RS" sz="2000" b="1" dirty="0" smtClean="0">
              <a:cs typeface="Arial" pitchFamily="34" charset="0"/>
            </a:endParaRPr>
          </a:p>
          <a:p>
            <a:pPr algn="just"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None/>
            </a:pPr>
            <a:r>
              <a:rPr lang="en-US" sz="2000" b="1" dirty="0" smtClean="0">
                <a:cs typeface="Arial" pitchFamily="34" charset="0"/>
              </a:rPr>
              <a:t>O</a:t>
            </a:r>
            <a:r>
              <a:rPr lang="sr-Latn-RS" sz="2000" b="1" dirty="0" smtClean="0">
                <a:cs typeface="Arial" pitchFamily="34" charset="0"/>
              </a:rPr>
              <a:t>ba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proces</a:t>
            </a:r>
            <a:r>
              <a:rPr lang="sr-Latn-RS" sz="2000" b="1" dirty="0" smtClean="0">
                <a:cs typeface="Arial" pitchFamily="34" charset="0"/>
              </a:rPr>
              <a:t>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sr-Latn-RS" sz="2000" dirty="0" smtClean="0">
                <a:cs typeface="Arial" pitchFamily="34" charset="0"/>
              </a:rPr>
              <a:t>REVERZIBILNA </a:t>
            </a:r>
            <a:r>
              <a:rPr lang="sr-Latn-RS" sz="2000" b="1" dirty="0" smtClean="0">
                <a:cs typeface="Arial" pitchFamily="34" charset="0"/>
              </a:rPr>
              <a:t>(povratna</a:t>
            </a:r>
            <a:r>
              <a:rPr lang="sr-Latn-RS" sz="2000" b="1" dirty="0" smtClean="0">
                <a:cs typeface="Arial" pitchFamily="34" charset="0"/>
              </a:rPr>
              <a:t>)</a:t>
            </a:r>
            <a:r>
              <a:rPr lang="en-US" sz="2000" b="1" dirty="0" smtClean="0">
                <a:cs typeface="Arial" pitchFamily="34" charset="0"/>
              </a:rPr>
              <a:t>, a </a:t>
            </a:r>
            <a:r>
              <a:rPr lang="en-US" sz="2000" b="1" dirty="0" err="1" smtClean="0">
                <a:cs typeface="Arial" pitchFamily="34" charset="0"/>
              </a:rPr>
              <a:t>omogućavaju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jedinki</a:t>
            </a:r>
            <a:r>
              <a:rPr lang="en-US" sz="2000" b="1" dirty="0" smtClean="0">
                <a:cs typeface="Arial" pitchFamily="34" charset="0"/>
              </a:rPr>
              <a:t> da se </a:t>
            </a:r>
            <a:r>
              <a:rPr lang="en-US" sz="2000" b="1" dirty="0" err="1" smtClean="0">
                <a:cs typeface="Arial" pitchFamily="34" charset="0"/>
              </a:rPr>
              <a:t>prilagodi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izmenjenim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uslovima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sredine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za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vreme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koje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sr-Latn-RS" sz="2000" b="1" dirty="0" smtClean="0">
                <a:cs typeface="Arial" pitchFamily="34" charset="0"/>
              </a:rPr>
              <a:t>njima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izloženi</a:t>
            </a:r>
            <a:r>
              <a:rPr lang="en-US" sz="2000" b="1" dirty="0" smtClean="0">
                <a:cs typeface="Arial" pitchFamily="34" charset="0"/>
              </a:rPr>
              <a:t>. </a:t>
            </a:r>
            <a:endParaRPr lang="sr-Latn-RS" sz="2000" b="1" dirty="0" smtClean="0">
              <a:cs typeface="Arial" pitchFamily="34" charset="0"/>
            </a:endParaRPr>
          </a:p>
          <a:p>
            <a:pPr algn="just">
              <a:buNone/>
            </a:pPr>
            <a:endParaRPr lang="en-U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sr-Latn-RS" sz="2000" b="1" dirty="0" smtClean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cs typeface="Arial" pitchFamily="34" charset="0"/>
              </a:rPr>
              <a:t>Trenutno</a:t>
            </a:r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cs typeface="Arial" pitchFamily="34" charset="0"/>
              </a:rPr>
              <a:t>prilagođavanje</a:t>
            </a:r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000" b="1" dirty="0" smtClean="0">
                <a:cs typeface="Arial" pitchFamily="34" charset="0"/>
              </a:rPr>
              <a:t>je </a:t>
            </a:r>
            <a:r>
              <a:rPr lang="en-US" sz="2000" b="1" dirty="0" err="1" smtClean="0">
                <a:cs typeface="Arial" pitchFamily="34" charset="0"/>
              </a:rPr>
              <a:t>posledica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promene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funkcije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pojedinih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organskih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sistema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koji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traju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kraće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vreme</a:t>
            </a:r>
            <a:r>
              <a:rPr lang="sr-Latn-RS" sz="2000" b="1" dirty="0" smtClean="0">
                <a:cs typeface="Arial" pitchFamily="34" charset="0"/>
              </a:rPr>
              <a:t>,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npr</a:t>
            </a:r>
            <a:r>
              <a:rPr lang="en-US" sz="2000" b="1" dirty="0" smtClean="0">
                <a:cs typeface="Arial" pitchFamily="34" charset="0"/>
              </a:rPr>
              <a:t>. </a:t>
            </a:r>
            <a:r>
              <a:rPr lang="en-US" sz="2000" b="1" dirty="0" err="1" smtClean="0">
                <a:cs typeface="Arial" pitchFamily="34" charset="0"/>
              </a:rPr>
              <a:t>tokom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izlaganja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fizičkom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naporu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ili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stresnim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situacijama</a:t>
            </a:r>
            <a:r>
              <a:rPr lang="en-US" sz="2000" b="1" dirty="0" smtClean="0">
                <a:cs typeface="Arial" pitchFamily="34" charset="0"/>
              </a:rPr>
              <a:t> (</a:t>
            </a:r>
            <a:r>
              <a:rPr lang="en-US" sz="2000" b="1" dirty="0" err="1" smtClean="0">
                <a:cs typeface="Arial" pitchFamily="34" charset="0"/>
              </a:rPr>
              <a:t>ubrzan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rad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srca</a:t>
            </a:r>
            <a:r>
              <a:rPr lang="en-US" sz="2000" b="1" dirty="0" smtClean="0">
                <a:cs typeface="Arial" pitchFamily="34" charset="0"/>
              </a:rPr>
              <a:t>), </a:t>
            </a:r>
            <a:r>
              <a:rPr lang="en-US" sz="2000" b="1" dirty="0" err="1" smtClean="0">
                <a:cs typeface="Arial" pitchFamily="34" charset="0"/>
              </a:rPr>
              <a:t>povećano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izlučivanje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mokraće</a:t>
            </a:r>
            <a:r>
              <a:rPr lang="en-US" sz="2000" b="1" dirty="0" smtClean="0">
                <a:cs typeface="Arial" pitchFamily="34" charset="0"/>
              </a:rPr>
              <a:t> (</a:t>
            </a:r>
            <a:r>
              <a:rPr lang="en-US" sz="2000" b="1" dirty="0" err="1" smtClean="0">
                <a:cs typeface="Arial" pitchFamily="34" charset="0"/>
              </a:rPr>
              <a:t>povećan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unos</a:t>
            </a:r>
            <a:r>
              <a:rPr lang="en-US" sz="2000" b="1" dirty="0" smtClean="0">
                <a:cs typeface="Arial" pitchFamily="34" charset="0"/>
              </a:rPr>
              <a:t> </a:t>
            </a:r>
            <a:r>
              <a:rPr lang="en-US" sz="2000" b="1" dirty="0" err="1" smtClean="0">
                <a:cs typeface="Arial" pitchFamily="34" charset="0"/>
              </a:rPr>
              <a:t>tečnosti</a:t>
            </a:r>
            <a:r>
              <a:rPr lang="en-US" sz="2000" b="1" dirty="0" smtClean="0">
                <a:cs typeface="Arial" pitchFamily="34" charset="0"/>
              </a:rPr>
              <a:t>)</a:t>
            </a:r>
            <a:r>
              <a:rPr lang="sr-Latn-RS" sz="2000" b="1" dirty="0" smtClean="0">
                <a:cs typeface="Arial" pitchFamily="34" charset="0"/>
              </a:rPr>
              <a:t>...</a:t>
            </a:r>
            <a:endParaRPr lang="en-US" sz="2000" b="1" dirty="0" smtClean="0">
              <a:cs typeface="Arial" pitchFamily="34" charset="0"/>
            </a:endParaRPr>
          </a:p>
          <a:p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762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sr-Latn-RS" sz="2200" b="1" u="sng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Populaciona genetika </a:t>
            </a:r>
            <a:r>
              <a:rPr lang="sr-Latn-RS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 bavi proučavanjem </a:t>
            </a:r>
            <a:br>
              <a:rPr lang="sr-Latn-RS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DISTRIBUCIJE GENA </a:t>
            </a:r>
            <a:r>
              <a:rPr lang="sr-Latn-RS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(alela</a:t>
            </a:r>
            <a:r>
              <a:rPr lang="sr-Latn-RS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) i </a:t>
            </a:r>
            <a:r>
              <a:rPr lang="sr-Latn-RS" sz="2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GENOTIPOVA</a:t>
            </a:r>
            <a:r>
              <a:rPr lang="sr-Latn-RS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Latn-RS" sz="2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 populaciji</a:t>
            </a:r>
            <a:r>
              <a:rPr lang="sr-Latn-RS" sz="24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3581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b="1" dirty="0" smtClean="0"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sr-Latn-RS" sz="24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solidFill>
                  <a:srgbClr val="C00000"/>
                </a:solidFill>
                <a:cs typeface="Arial" panose="020B0604020202020204" pitchFamily="34" charset="0"/>
              </a:rPr>
              <a:t>GEN</a:t>
            </a:r>
            <a:r>
              <a:rPr lang="sr-Latn-RS" sz="2400" b="1" dirty="0">
                <a:solidFill>
                  <a:srgbClr val="C00000"/>
                </a:solidFill>
                <a:cs typeface="Arial" panose="020B0604020202020204" pitchFamily="34" charset="0"/>
              </a:rPr>
              <a:t>: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deo</a:t>
            </a:r>
            <a:r>
              <a:rPr lang="en-US" sz="2400" b="1" dirty="0" smtClean="0">
                <a:cs typeface="Arial" panose="020B0604020202020204" pitchFamily="34" charset="0"/>
              </a:rPr>
              <a:t> DNK </a:t>
            </a:r>
            <a:r>
              <a:rPr lang="en-US" sz="2400" b="1" dirty="0" err="1" smtClean="0">
                <a:cs typeface="Arial" panose="020B0604020202020204" pitchFamily="34" charset="0"/>
              </a:rPr>
              <a:t>molekula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koj</a:t>
            </a:r>
            <a:r>
              <a:rPr lang="sr-Latn-RS" sz="2400" b="1" dirty="0" smtClean="0">
                <a:cs typeface="Arial" panose="020B0604020202020204" pitchFamily="34" charset="0"/>
              </a:rPr>
              <a:t>i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kodira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jedan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polipeptid</a:t>
            </a:r>
            <a:r>
              <a:rPr lang="en-US" sz="2400" b="1" dirty="0" smtClean="0">
                <a:cs typeface="Arial" panose="020B0604020202020204" pitchFamily="34" charset="0"/>
              </a:rPr>
              <a:t> (protein) </a:t>
            </a:r>
            <a:r>
              <a:rPr lang="en-US" sz="2400" b="1" dirty="0" err="1" smtClean="0">
                <a:cs typeface="Arial" panose="020B0604020202020204" pitchFamily="34" charset="0"/>
              </a:rPr>
              <a:t>ili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jedan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molekul</a:t>
            </a:r>
            <a:r>
              <a:rPr lang="en-US" sz="2400" b="1" dirty="0" smtClean="0">
                <a:cs typeface="Arial" panose="020B0604020202020204" pitchFamily="34" charset="0"/>
              </a:rPr>
              <a:t> RNK.</a:t>
            </a:r>
          </a:p>
          <a:p>
            <a:pPr algn="just">
              <a:buFontTx/>
              <a:buNone/>
            </a:pPr>
            <a:endParaRPr lang="en-US" sz="2400" b="1" dirty="0" smtClean="0"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sr-Latn-RS" sz="2400" dirty="0" smtClean="0">
                <a:solidFill>
                  <a:srgbClr val="0070C0"/>
                </a:solidFill>
                <a:cs typeface="Arial" panose="020B0604020202020204" pitchFamily="34" charset="0"/>
              </a:rPr>
              <a:t> GENOM: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skup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naslednih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informacija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sadržanih</a:t>
            </a:r>
            <a:r>
              <a:rPr lang="en-US" sz="2400" b="1" dirty="0" smtClean="0">
                <a:cs typeface="Arial" panose="020B0604020202020204" pitchFamily="34" charset="0"/>
              </a:rPr>
              <a:t> u </a:t>
            </a:r>
            <a:r>
              <a:rPr lang="en-US" sz="2400" b="1" dirty="0" err="1" smtClean="0">
                <a:cs typeface="Arial" panose="020B0604020202020204" pitchFamily="34" charset="0"/>
              </a:rPr>
              <a:t>hromozomima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cs typeface="Arial" panose="020B0604020202020204" pitchFamily="34" charset="0"/>
              </a:rPr>
              <a:t>jedne</a:t>
            </a:r>
            <a:r>
              <a:rPr lang="en-US" sz="2400" b="1" dirty="0" smtClean="0">
                <a:cs typeface="Arial" panose="020B0604020202020204" pitchFamily="34" charset="0"/>
              </a:rPr>
              <a:t> </a:t>
            </a:r>
            <a:r>
              <a:rPr lang="sr-Latn-RS" sz="2400" b="1" dirty="0" smtClean="0">
                <a:cs typeface="Arial" panose="020B0604020202020204" pitchFamily="34" charset="0"/>
              </a:rPr>
              <a:t>haploidne ćelije, a podrazumeva i kodirajuće i nekodirajuće delove DNK.</a:t>
            </a:r>
          </a:p>
          <a:p>
            <a:pPr marL="0" indent="0" algn="just">
              <a:buNone/>
            </a:pPr>
            <a:endParaRPr lang="sr-Latn-RS" sz="2400" b="1" dirty="0" smtClean="0"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sr-Latn-RS" sz="2400" b="1" dirty="0" smtClean="0"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solidFill>
                  <a:srgbClr val="7030A0"/>
                </a:solidFill>
                <a:cs typeface="Arial" panose="020B0604020202020204" pitchFamily="34" charset="0"/>
              </a:rPr>
              <a:t>GENOTIP:</a:t>
            </a:r>
            <a:endParaRPr lang="sr-Latn-RS" sz="2400" dirty="0" smtClean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sr-Latn-RS" sz="2400" b="1" dirty="0" smtClean="0">
                <a:cs typeface="Arial" panose="020B0604020202020204" pitchFamily="34" charset="0"/>
              </a:rPr>
              <a:t>genetska konstitucija jedinke, odnosno </a:t>
            </a:r>
          </a:p>
          <a:p>
            <a:pPr algn="just">
              <a:buFontTx/>
              <a:buChar char="-"/>
            </a:pPr>
            <a:r>
              <a:rPr lang="sr-Latn-RS" sz="2400" b="1" dirty="0" smtClean="0">
                <a:cs typeface="Arial" panose="020B0604020202020204" pitchFamily="34" charset="0"/>
              </a:rPr>
              <a:t>par alaela na homologim hromozomima koji određuju jednu osobinu ili svojstvo.</a:t>
            </a:r>
          </a:p>
          <a:p>
            <a:pPr algn="just">
              <a:buFont typeface="Wingdings" pitchFamily="2" charset="2"/>
              <a:buChar char="q"/>
            </a:pPr>
            <a:endParaRPr lang="sr-Latn-RS" sz="2400" b="1" dirty="0" smtClean="0"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400" b="1" dirty="0" smtClean="0">
              <a:cs typeface="Arial" panose="020B0604020202020204" pitchFamily="34" charset="0"/>
            </a:endParaRPr>
          </a:p>
          <a:p>
            <a:pPr algn="just"/>
            <a:endParaRPr lang="en-US" sz="28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2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sr-Latn-RS" sz="2400" dirty="0" smtClean="0">
                <a:solidFill>
                  <a:srgbClr val="00B050"/>
                </a:solidFill>
                <a:latin typeface="+mn-lt"/>
                <a:cs typeface="Arial" panose="020B0604020202020204" pitchFamily="34" charset="0"/>
              </a:rPr>
              <a:t>POPULACIJA</a:t>
            </a:r>
            <a:endParaRPr lang="en-US" sz="2400" dirty="0">
              <a:solidFill>
                <a:srgbClr val="00B05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680" y="1066800"/>
            <a:ext cx="8458200" cy="4876800"/>
          </a:xfrm>
        </p:spPr>
        <p:txBody>
          <a:bodyPr>
            <a:normAutofit/>
          </a:bodyPr>
          <a:lstStyle/>
          <a:p>
            <a:pPr algn="just"/>
            <a:r>
              <a:rPr lang="sr-Latn-RS" sz="2000" b="1" u="sng" dirty="0" smtClean="0">
                <a:cs typeface="Arial" pitchFamily="34" charset="0"/>
              </a:rPr>
              <a:t>Populaciju</a:t>
            </a:r>
            <a:r>
              <a:rPr lang="sr-Latn-RS" sz="2000" b="1" dirty="0" smtClean="0">
                <a:cs typeface="Arial" pitchFamily="34" charset="0"/>
              </a:rPr>
              <a:t> čine jedinke iste vrste koje žive na određenom području i nužno stupaju u reproduktivne odnose.</a:t>
            </a:r>
          </a:p>
          <a:p>
            <a:pPr algn="just"/>
            <a:endParaRPr lang="sr-Latn-RS" sz="2000" b="1" dirty="0" smtClean="0">
              <a:cs typeface="Arial" pitchFamily="34" charset="0"/>
            </a:endParaRPr>
          </a:p>
          <a:p>
            <a:pPr algn="just"/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G</a:t>
            </a:r>
            <a:r>
              <a:rPr lang="sr-Latn-RS" sz="2000" b="1" dirty="0" smtClean="0">
                <a:solidFill>
                  <a:srgbClr val="C00000"/>
                </a:solidFill>
                <a:cs typeface="Arial" pitchFamily="34" charset="0"/>
              </a:rPr>
              <a:t>enetičku strukturu populacije</a:t>
            </a:r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sr-Latn-RS" sz="2000" b="1" dirty="0" smtClean="0">
                <a:cs typeface="Arial" pitchFamily="34" charset="0"/>
              </a:rPr>
              <a:t>čini učestalost genskih </a:t>
            </a:r>
            <a:r>
              <a:rPr lang="sr-Latn-RS" sz="2000" dirty="0" smtClean="0">
                <a:cs typeface="Arial" pitchFamily="34" charset="0"/>
              </a:rPr>
              <a:t>ALELA</a:t>
            </a:r>
            <a:r>
              <a:rPr lang="sr-Latn-RS" sz="2000" b="1" dirty="0" smtClean="0">
                <a:cs typeface="Arial" pitchFamily="34" charset="0"/>
              </a:rPr>
              <a:t> </a:t>
            </a:r>
            <a:r>
              <a:rPr lang="sr-Latn-RS" sz="2000" b="1" dirty="0" smtClean="0">
                <a:cs typeface="Arial" pitchFamily="34" charset="0"/>
              </a:rPr>
              <a:t>i njihove kombinacije.</a:t>
            </a:r>
            <a:endParaRPr lang="sr-Latn-RS" sz="2000" b="1" u="sng" dirty="0" smtClean="0">
              <a:cs typeface="Arial" pitchFamily="34" charset="0"/>
            </a:endParaRPr>
          </a:p>
          <a:p>
            <a:pPr algn="just"/>
            <a:endParaRPr lang="sr-Latn-RS" sz="2000" b="1" dirty="0" smtClean="0">
              <a:cs typeface="Arial" pitchFamily="34" charset="0"/>
            </a:endParaRPr>
          </a:p>
          <a:p>
            <a:pPr algn="just"/>
            <a:r>
              <a:rPr lang="sr-Latn-RS" sz="2000" b="1" dirty="0" smtClean="0">
                <a:solidFill>
                  <a:srgbClr val="0070C0"/>
                </a:solidFill>
                <a:cs typeface="Arial" pitchFamily="34" charset="0"/>
              </a:rPr>
              <a:t>Genski fond </a:t>
            </a:r>
            <a:r>
              <a:rPr lang="sr-Latn-RS" sz="2000" b="1" dirty="0" smtClean="0">
                <a:cs typeface="Arial" pitchFamily="34" charset="0"/>
              </a:rPr>
              <a:t>jedne populacije je skup gena svih jedinki u populaciji.</a:t>
            </a:r>
            <a:endParaRPr lang="sr-Latn-RS" sz="2000" b="1" u="sng" dirty="0" smtClean="0">
              <a:cs typeface="Arial" pitchFamily="34" charset="0"/>
            </a:endParaRPr>
          </a:p>
          <a:p>
            <a:pPr algn="just">
              <a:buNone/>
            </a:pPr>
            <a:endParaRPr lang="en-US" sz="2000" b="1" u="sng" dirty="0" smtClean="0">
              <a:cs typeface="Arial" pitchFamily="34" charset="0"/>
            </a:endParaRPr>
          </a:p>
          <a:p>
            <a:pPr algn="just"/>
            <a:r>
              <a:rPr lang="sr-Latn-RS" sz="2000" b="1" dirty="0" smtClean="0">
                <a:solidFill>
                  <a:srgbClr val="7030A0"/>
                </a:solidFill>
                <a:cs typeface="Arial" pitchFamily="34" charset="0"/>
              </a:rPr>
              <a:t>Genetičku varijabilnost </a:t>
            </a:r>
            <a:r>
              <a:rPr lang="sr-Latn-RS" sz="2000" b="1" dirty="0" smtClean="0">
                <a:cs typeface="Arial" pitchFamily="34" charset="0"/>
              </a:rPr>
              <a:t>populacije čine različite genetičke varijante koje su zastupljene kod jedinki te populacije. </a:t>
            </a:r>
          </a:p>
          <a:p>
            <a:pPr algn="just"/>
            <a:endParaRPr lang="sr-Latn-RS" sz="2000" b="1" dirty="0">
              <a:cs typeface="Arial" pitchFamily="34" charset="0"/>
            </a:endParaRPr>
          </a:p>
          <a:p>
            <a:pPr algn="just"/>
            <a:r>
              <a:rPr lang="sr-Latn-RS" sz="2000" b="1" dirty="0" smtClean="0">
                <a:solidFill>
                  <a:srgbClr val="00B050"/>
                </a:solidFill>
                <a:cs typeface="Arial" pitchFamily="34" charset="0"/>
              </a:rPr>
              <a:t>Populaciona genetika prati nasleđivanje i varijabilnost </a:t>
            </a:r>
            <a:r>
              <a:rPr lang="sr-Latn-RS" sz="2000" dirty="0" smtClean="0">
                <a:solidFill>
                  <a:srgbClr val="00B050"/>
                </a:solidFill>
                <a:cs typeface="Arial" pitchFamily="34" charset="0"/>
              </a:rPr>
              <a:t>KVALITATIVNIH</a:t>
            </a:r>
            <a:r>
              <a:rPr lang="sr-Latn-RS" sz="20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sr-Latn-RS" sz="2000" b="1" dirty="0" smtClean="0">
                <a:solidFill>
                  <a:srgbClr val="00B050"/>
                </a:solidFill>
                <a:cs typeface="Arial" pitchFamily="34" charset="0"/>
              </a:rPr>
              <a:t>osobina. Ove osobine su pod kontrolom jednog gena (ili malog broja gena), a spoljni faktori nemaju bitan uticaj na njihovo ispoljavanje.</a:t>
            </a:r>
          </a:p>
          <a:p>
            <a:pPr algn="just">
              <a:buNone/>
            </a:pPr>
            <a:endParaRPr lang="sr-Latn-RS" sz="2000" b="1" u="sng" dirty="0" smtClean="0"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705600" cy="89125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sr-Latn-RS" sz="2000" b="1" u="sng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000" b="1" u="sng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000" b="1" u="sng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Hardi </a:t>
            </a:r>
            <a:r>
              <a:rPr lang="sr-Latn-RS" sz="2000" b="1" u="sng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– Vajnbergov princip: </a:t>
            </a:r>
            <a:r>
              <a:rPr lang="sr-Latn-RS" sz="20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sr-Latn-RS" sz="20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sr-Latn-RS" sz="20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određuje </a:t>
            </a:r>
            <a:r>
              <a:rPr lang="sr-Latn-RS" sz="20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UČESTALOST GENOTIPOVA I ALELA </a:t>
            </a:r>
            <a:r>
              <a:rPr lang="sr-Latn-RS" sz="20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u </a:t>
            </a:r>
            <a:r>
              <a:rPr lang="sr-Latn-RS" sz="20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populaciji.</a:t>
            </a:r>
            <a:br>
              <a:rPr lang="sr-Latn-RS" sz="20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US" sz="20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8392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smtClean="0">
                <a:cs typeface="Arial" pitchFamily="34" charset="0"/>
              </a:rPr>
              <a:t>U</a:t>
            </a:r>
            <a:r>
              <a:rPr lang="sr-Latn-RS" sz="2400" b="1" dirty="0" smtClean="0">
                <a:cs typeface="Arial" pitchFamily="34" charset="0"/>
              </a:rPr>
              <a:t>čestalost nekog genotipa je proporcija tog genotipa u populaciji.</a:t>
            </a:r>
          </a:p>
          <a:p>
            <a:r>
              <a:rPr lang="en-US" sz="2400" b="1" dirty="0" smtClean="0">
                <a:cs typeface="Arial" pitchFamily="34" charset="0"/>
              </a:rPr>
              <a:t>U</a:t>
            </a:r>
            <a:r>
              <a:rPr lang="sr-Latn-RS" sz="2400" b="1" dirty="0" smtClean="0">
                <a:cs typeface="Arial" pitchFamily="34" charset="0"/>
              </a:rPr>
              <a:t>čestalost nekog alela je proporcija tog alela u populaciji. </a:t>
            </a:r>
          </a:p>
          <a:p>
            <a:endParaRPr lang="sr-Latn-RS" sz="2400" b="1" dirty="0" smtClean="0">
              <a:cs typeface="Arial" pitchFamily="34" charset="0"/>
            </a:endParaRPr>
          </a:p>
          <a:p>
            <a:r>
              <a:rPr lang="sr-Latn-RS" sz="2400" b="1" dirty="0" smtClean="0">
                <a:cs typeface="Arial" pitchFamily="34" charset="0"/>
              </a:rPr>
              <a:t>Ove učestalosti (pA,qa) se matematički mogu predstaviti na sledeći način:</a:t>
            </a:r>
          </a:p>
          <a:p>
            <a:pPr>
              <a:buNone/>
            </a:pPr>
            <a:r>
              <a:rPr lang="sr-Latn-RS" sz="2400" b="1" dirty="0" smtClean="0">
                <a:cs typeface="Arial" pitchFamily="34" charset="0"/>
              </a:rPr>
              <a:t>                                  </a:t>
            </a:r>
          </a:p>
          <a:p>
            <a:pPr>
              <a:buNone/>
            </a:pPr>
            <a:r>
              <a:rPr lang="sr-Latn-RS" b="1" dirty="0" smtClean="0">
                <a:cs typeface="Arial" pitchFamily="34" charset="0"/>
              </a:rPr>
              <a:t>               </a:t>
            </a:r>
            <a:r>
              <a:rPr lang="sr-Latn-RS" sz="2400" b="1" dirty="0" smtClean="0">
                <a:cs typeface="Arial" pitchFamily="34" charset="0"/>
              </a:rPr>
              <a:t>p</a:t>
            </a:r>
            <a:r>
              <a:rPr lang="sr-Latn-RS" sz="2400" b="1" baseline="30000" dirty="0" smtClean="0">
                <a:cs typeface="Arial" pitchFamily="34" charset="0"/>
              </a:rPr>
              <a:t>2</a:t>
            </a:r>
            <a:r>
              <a:rPr lang="sr-Latn-RS" sz="2400" b="1" dirty="0" smtClean="0">
                <a:cs typeface="Arial" pitchFamily="34" charset="0"/>
              </a:rPr>
              <a:t>   +   2pq   +  q</a:t>
            </a:r>
            <a:r>
              <a:rPr lang="sr-Latn-RS" sz="2400" b="1" baseline="30000" dirty="0" smtClean="0">
                <a:cs typeface="Arial" pitchFamily="34" charset="0"/>
              </a:rPr>
              <a:t>2</a:t>
            </a:r>
            <a:r>
              <a:rPr lang="sr-Latn-RS" sz="2400" b="1" dirty="0" smtClean="0">
                <a:cs typeface="Arial" pitchFamily="34" charset="0"/>
              </a:rPr>
              <a:t>   = 1         p + q = 1</a:t>
            </a:r>
            <a:r>
              <a:rPr lang="en-US" sz="2400" b="1" dirty="0" smtClean="0">
                <a:cs typeface="Arial" pitchFamily="34" charset="0"/>
              </a:rPr>
              <a:t> (100%)</a:t>
            </a:r>
            <a:endParaRPr lang="sr-Latn-RS" sz="2400" b="1" dirty="0" smtClean="0">
              <a:cs typeface="Arial" pitchFamily="34" charset="0"/>
            </a:endParaRPr>
          </a:p>
          <a:p>
            <a:pPr>
              <a:buNone/>
            </a:pPr>
            <a:r>
              <a:rPr lang="sr-Latn-RS" sz="2400" dirty="0" smtClean="0">
                <a:cs typeface="Arial" pitchFamily="34" charset="0"/>
              </a:rPr>
              <a:t>              </a:t>
            </a:r>
          </a:p>
          <a:p>
            <a:pPr>
              <a:buNone/>
            </a:pPr>
            <a:r>
              <a:rPr lang="sr-Latn-RS" sz="2400" dirty="0" smtClean="0">
                <a:cs typeface="Arial" pitchFamily="34" charset="0"/>
              </a:rPr>
              <a:t>         </a:t>
            </a:r>
            <a:r>
              <a:rPr lang="sr-Latn-RS" sz="2400" b="1" dirty="0" smtClean="0">
                <a:cs typeface="Arial" pitchFamily="34" charset="0"/>
              </a:rPr>
              <a:t>AA      </a:t>
            </a:r>
            <a:r>
              <a:rPr lang="sr-Latn-RS" sz="2400" b="1" dirty="0" smtClean="0">
                <a:cs typeface="Arial" pitchFamily="34" charset="0"/>
              </a:rPr>
              <a:t>       </a:t>
            </a:r>
            <a:r>
              <a:rPr lang="sr-Latn-RS" sz="2400" b="1" dirty="0" smtClean="0">
                <a:cs typeface="Arial" pitchFamily="34" charset="0"/>
              </a:rPr>
              <a:t>Aa       </a:t>
            </a:r>
            <a:r>
              <a:rPr lang="sr-Latn-RS" sz="2400" b="1" dirty="0" smtClean="0">
                <a:cs typeface="Arial" pitchFamily="34" charset="0"/>
              </a:rPr>
              <a:t>     </a:t>
            </a:r>
            <a:r>
              <a:rPr lang="sr-Latn-RS" sz="2400" b="1" dirty="0" smtClean="0">
                <a:cs typeface="Arial" pitchFamily="34" charset="0"/>
              </a:rPr>
              <a:t>aa</a:t>
            </a:r>
          </a:p>
          <a:p>
            <a:pPr>
              <a:buNone/>
            </a:pPr>
            <a:r>
              <a:rPr lang="sr-Latn-RS" sz="1300" b="1" dirty="0" smtClean="0">
                <a:cs typeface="Arial" pitchFamily="34" charset="0"/>
              </a:rPr>
              <a:t>dominantni </a:t>
            </a:r>
            <a:r>
              <a:rPr lang="sr-Latn-RS" sz="1300" b="1" dirty="0" smtClean="0">
                <a:cs typeface="Arial" pitchFamily="34" charset="0"/>
              </a:rPr>
              <a:t>homozigot      heterozigot     recesivni </a:t>
            </a:r>
            <a:r>
              <a:rPr lang="sr-Latn-RS" sz="1300" b="1" dirty="0" smtClean="0">
                <a:cs typeface="Arial" pitchFamily="34" charset="0"/>
              </a:rPr>
              <a:t>homozigot</a:t>
            </a:r>
          </a:p>
          <a:p>
            <a:pPr>
              <a:buNone/>
            </a:pPr>
            <a:endParaRPr lang="sr-Latn-RS" sz="1300" b="1" dirty="0">
              <a:cs typeface="Arial" pitchFamily="34" charset="0"/>
            </a:endParaRPr>
          </a:p>
          <a:p>
            <a:pPr>
              <a:buNone/>
            </a:pP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To znači da slučajnim ukrštanjem jedinki (gameta) u </a:t>
            </a: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sledećoj </a:t>
            </a: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generaciji nastaju zigoti čija je učestalost u </a:t>
            </a: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populaciji:</a:t>
            </a:r>
          </a:p>
          <a:p>
            <a:pPr>
              <a:buNone/>
            </a:pPr>
            <a:r>
              <a:rPr lang="sr-Latn-RS" sz="1600" b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             </a:t>
            </a: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- </a:t>
            </a: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p2 za dominantne homozigote</a:t>
            </a:r>
            <a:r>
              <a:rPr lang="sr-Latn-RS" sz="1600" b="1" dirty="0">
                <a:solidFill>
                  <a:srgbClr val="FF0000"/>
                </a:solidFill>
                <a:cs typeface="Arial" pitchFamily="34" charset="0"/>
              </a:rPr>
              <a:t>; </a:t>
            </a: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q2 za recesivne homozigote ; 2pq za heterozigote.</a:t>
            </a:r>
          </a:p>
          <a:p>
            <a:pPr>
              <a:buNone/>
            </a:pPr>
            <a:r>
              <a:rPr lang="sr-Latn-RS" sz="1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7030A0"/>
                </a:solidFill>
                <a:cs typeface="Arial" pitchFamily="34" charset="0"/>
              </a:rPr>
              <a:t>F</a:t>
            </a:r>
            <a:r>
              <a:rPr lang="sr-Latn-RS" sz="2400" b="1" dirty="0" smtClean="0">
                <a:solidFill>
                  <a:srgbClr val="7030A0"/>
                </a:solidFill>
                <a:cs typeface="Arial" pitchFamily="34" charset="0"/>
              </a:rPr>
              <a:t>ormula se odnosi na jedan genski lokus sa dva alela (A,a).</a:t>
            </a:r>
          </a:p>
          <a:p>
            <a:pPr>
              <a:buFont typeface="Wingdings" pitchFamily="2" charset="2"/>
              <a:buChar char="§"/>
            </a:pPr>
            <a:endParaRPr lang="sr-Latn-RS" sz="2400" b="1" dirty="0"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RS" sz="2400" b="1" dirty="0" smtClean="0">
                <a:solidFill>
                  <a:srgbClr val="C00000"/>
                </a:solidFill>
                <a:cs typeface="Arial" pitchFamily="34" charset="0"/>
              </a:rPr>
              <a:t>Formula pokazuje da frekvence genotipova zavise od frekvence alela.</a:t>
            </a:r>
          </a:p>
          <a:p>
            <a:pPr>
              <a:buNone/>
            </a:pPr>
            <a:endParaRPr lang="sr-Latn-RS" sz="2400" b="1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RS" sz="2400" b="1" dirty="0" smtClean="0">
                <a:solidFill>
                  <a:srgbClr val="00B050"/>
                </a:solidFill>
                <a:cs typeface="Arial" pitchFamily="34" charset="0"/>
              </a:rPr>
              <a:t>Proces nasleđivanja ne menja ove učestalosti.</a:t>
            </a:r>
            <a:endParaRPr lang="en-US" sz="2400" b="1" dirty="0">
              <a:solidFill>
                <a:srgbClr val="00B05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54444"/>
            <a:ext cx="8801101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r>
              <a:rPr lang="sr-Latn-RS" sz="2000" b="1" u="sng" dirty="0" smtClean="0">
                <a:solidFill>
                  <a:srgbClr val="7030A0"/>
                </a:solidFill>
                <a:cs typeface="Arial" pitchFamily="34" charset="0"/>
              </a:rPr>
              <a:t>Ovaj princip važi ako je populacija u ravnoteži, a to znači</a:t>
            </a:r>
            <a:r>
              <a:rPr lang="sr-Latn-RS" sz="2000" b="1" dirty="0" smtClean="0">
                <a:solidFill>
                  <a:srgbClr val="7030A0"/>
                </a:solidFill>
                <a:cs typeface="Arial" pitchFamily="34" charset="0"/>
              </a:rPr>
              <a:t>:</a:t>
            </a:r>
          </a:p>
          <a:p>
            <a:pPr>
              <a:buNone/>
            </a:pPr>
            <a:endParaRPr lang="en-US" sz="2000" b="1" dirty="0" smtClean="0">
              <a:solidFill>
                <a:srgbClr val="7030A0"/>
              </a:solidFill>
              <a:cs typeface="Arial" pitchFamily="34" charset="0"/>
            </a:endParaRPr>
          </a:p>
          <a:p>
            <a:pPr algn="just">
              <a:buNone/>
            </a:pPr>
            <a:r>
              <a:rPr lang="sr-Latn-RS" sz="2000" b="1" dirty="0" smtClean="0">
                <a:cs typeface="Arial" pitchFamily="34" charset="0"/>
              </a:rPr>
              <a:t>	1. Da je populacija</a:t>
            </a:r>
            <a:r>
              <a:rPr lang="sr-Latn-RS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sr-Latn-RS" sz="2000" b="1" u="sng" dirty="0" smtClean="0">
                <a:solidFill>
                  <a:srgbClr val="C00000"/>
                </a:solidFill>
                <a:cs typeface="Arial" pitchFamily="34" charset="0"/>
              </a:rPr>
              <a:t>velika</a:t>
            </a:r>
            <a:r>
              <a:rPr lang="sr-Latn-RS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sr-Latn-RS" sz="2000" b="1" dirty="0" smtClean="0">
                <a:cs typeface="Arial" pitchFamily="34" charset="0"/>
              </a:rPr>
              <a:t>(velika brojnost populacije – manja šansa da se njena genetička struktura poremeti)</a:t>
            </a:r>
            <a:r>
              <a:rPr lang="en-US" sz="2000" b="1" dirty="0" smtClean="0">
                <a:cs typeface="Arial" pitchFamily="34" charset="0"/>
              </a:rPr>
              <a:t>.</a:t>
            </a:r>
            <a:endParaRPr lang="sr-Latn-RS" sz="2000" b="1" dirty="0" smtClean="0">
              <a:cs typeface="Arial" pitchFamily="34" charset="0"/>
            </a:endParaRPr>
          </a:p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None/>
            </a:pPr>
            <a:r>
              <a:rPr lang="sr-Latn-RS" sz="2000" b="1" dirty="0" smtClean="0">
                <a:cs typeface="Arial" pitchFamily="34" charset="0"/>
              </a:rPr>
              <a:t>	2.  Da se jedinke ukrštaju slučajno - </a:t>
            </a:r>
            <a:r>
              <a:rPr lang="sr-Latn-RS" sz="2000" b="1" u="sng" dirty="0" smtClean="0">
                <a:solidFill>
                  <a:srgbClr val="C00000"/>
                </a:solidFill>
                <a:cs typeface="Arial" pitchFamily="34" charset="0"/>
              </a:rPr>
              <a:t>panmiksija</a:t>
            </a:r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.</a:t>
            </a:r>
            <a:endParaRPr lang="sr-Latn-RS" sz="20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None/>
            </a:pPr>
            <a:r>
              <a:rPr lang="sr-Latn-RS" sz="2000" b="1" dirty="0" smtClean="0">
                <a:cs typeface="Arial" pitchFamily="34" charset="0"/>
              </a:rPr>
              <a:t>	3.  Da </a:t>
            </a:r>
            <a:r>
              <a:rPr lang="sr-Latn-RS" sz="2000" b="1" u="sng" dirty="0" smtClean="0">
                <a:solidFill>
                  <a:srgbClr val="C00000"/>
                </a:solidFill>
                <a:cs typeface="Arial" pitchFamily="34" charset="0"/>
              </a:rPr>
              <a:t>ne deluju </a:t>
            </a:r>
            <a:r>
              <a:rPr lang="sr-Latn-RS" sz="2000" b="1" dirty="0" smtClean="0">
                <a:cs typeface="Arial" pitchFamily="34" charset="0"/>
              </a:rPr>
              <a:t>faktori koji remete genetičku ravnotežu populacije (mutacije, migracije, selekcije, genetički drift)</a:t>
            </a:r>
            <a:r>
              <a:rPr lang="en-US" sz="2000" b="1" dirty="0" smtClean="0">
                <a:cs typeface="Arial" pitchFamily="34" charset="0"/>
              </a:rPr>
              <a:t>.</a:t>
            </a:r>
            <a:endParaRPr lang="sr-Latn-RS" sz="2000" b="1" dirty="0" smtClean="0">
              <a:cs typeface="Arial" pitchFamily="34" charset="0"/>
            </a:endParaRPr>
          </a:p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/>
            <a:r>
              <a:rPr lang="sr-Latn-RS" sz="2000" b="1" dirty="0">
                <a:cs typeface="Arial" pitchFamily="34" charset="0"/>
              </a:rPr>
              <a:t>HW formula </a:t>
            </a:r>
            <a:r>
              <a:rPr lang="sr-Latn-RS" sz="2000" b="1" dirty="0" smtClean="0">
                <a:cs typeface="Arial" pitchFamily="34" charset="0"/>
              </a:rPr>
              <a:t>se može primeniti </a:t>
            </a:r>
            <a:r>
              <a:rPr lang="sr-Latn-RS" sz="2000" b="1" dirty="0">
                <a:cs typeface="Arial" pitchFamily="34" charset="0"/>
              </a:rPr>
              <a:t>z</a:t>
            </a:r>
            <a:r>
              <a:rPr lang="sr-Latn-RS" sz="2000" b="1" dirty="0" smtClean="0">
                <a:cs typeface="Arial" pitchFamily="34" charset="0"/>
              </a:rPr>
              <a:t>a utvrđivanje zastupljenosti veoma stabilnih gena u populaciji </a:t>
            </a:r>
            <a:r>
              <a:rPr lang="sr-Latn-RS" sz="2000" b="1" dirty="0">
                <a:cs typeface="Arial" pitchFamily="34" charset="0"/>
              </a:rPr>
              <a:t>(</a:t>
            </a:r>
            <a:r>
              <a:rPr lang="sr-Latn-RS" sz="2000" b="1" dirty="0" smtClean="0">
                <a:cs typeface="Arial" pitchFamily="34" charset="0"/>
              </a:rPr>
              <a:t>ABO krvno grupni sistem).</a:t>
            </a:r>
          </a:p>
          <a:p>
            <a:pPr>
              <a:buNone/>
            </a:pPr>
            <a:endParaRPr lang="sr-Latn-RS" sz="2000" b="1" dirty="0" smtClean="0"/>
          </a:p>
          <a:p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685800" y="64626"/>
            <a:ext cx="7543799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38912" lvl="0" indent="-320040" algn="ctr">
              <a:buClr>
                <a:srgbClr val="D16349"/>
              </a:buClr>
              <a:buSzPct val="80000"/>
            </a:pPr>
            <a:r>
              <a:rPr lang="sr-Latn-RS" sz="2000" b="1" dirty="0" smtClean="0">
                <a:cs typeface="Arial" panose="020B0604020202020204" pitchFamily="34" charset="0"/>
              </a:rPr>
              <a:t>     </a:t>
            </a:r>
            <a:r>
              <a:rPr lang="en-US" sz="2000" b="1" u="sng" dirty="0" smtClean="0">
                <a:cs typeface="Arial" panose="020B0604020202020204" pitchFamily="34" charset="0"/>
              </a:rPr>
              <a:t>H</a:t>
            </a:r>
            <a:r>
              <a:rPr lang="sr-Latn-RS" sz="2000" b="1" u="sng" dirty="0" smtClean="0">
                <a:cs typeface="Arial" panose="020B0604020202020204" pitchFamily="34" charset="0"/>
              </a:rPr>
              <a:t>ardi - Vajnbergov princip</a:t>
            </a:r>
            <a:r>
              <a:rPr lang="sr-Latn-RS" sz="2000" b="1" dirty="0" smtClean="0">
                <a:cs typeface="Arial" panose="020B0604020202020204" pitchFamily="34" charset="0"/>
              </a:rPr>
              <a:t> pokazuje da –</a:t>
            </a:r>
          </a:p>
          <a:p>
            <a:pPr marL="438912" lvl="0" indent="-320040" algn="ctr">
              <a:buClr>
                <a:srgbClr val="D16349"/>
              </a:buClr>
              <a:buSzPct val="80000"/>
            </a:pPr>
            <a:r>
              <a:rPr lang="sr-Latn-RS" sz="2000" b="1" dirty="0" smtClean="0">
                <a:cs typeface="Arial" panose="020B0604020202020204" pitchFamily="34" charset="0"/>
              </a:rPr>
              <a:t>relativne učestalosti </a:t>
            </a:r>
            <a:r>
              <a:rPr lang="sr-Latn-RS" sz="2000" b="1" dirty="0" smtClean="0">
                <a:cs typeface="Arial" panose="020B0604020202020204" pitchFamily="34" charset="0"/>
              </a:rPr>
              <a:t>alela </a:t>
            </a:r>
            <a:r>
              <a:rPr lang="sr-Latn-RS" sz="2000" b="1" dirty="0" smtClean="0">
                <a:cs typeface="Arial" panose="020B0604020202020204" pitchFamily="34" charset="0"/>
              </a:rPr>
              <a:t>i genotipova kroz generacije ostaju nepromenjene</a:t>
            </a:r>
            <a:r>
              <a:rPr lang="en-US" sz="2000" b="1" dirty="0" smtClean="0">
                <a:cs typeface="Arial" panose="020B0604020202020204" pitchFamily="34" charset="0"/>
              </a:rPr>
              <a:t>,</a:t>
            </a:r>
            <a:r>
              <a:rPr lang="sr-Latn-RS" sz="2000" b="1" dirty="0" smtClean="0">
                <a:cs typeface="Arial" panose="020B0604020202020204" pitchFamily="34" charset="0"/>
              </a:rPr>
              <a:t> što čini </a:t>
            </a:r>
            <a:r>
              <a:rPr lang="sr-Latn-RS" sz="2000" dirty="0" smtClean="0">
                <a:cs typeface="Arial" panose="020B0604020202020204" pitchFamily="34" charset="0"/>
              </a:rPr>
              <a:t>GENETIČKU RAVNOTEŽU </a:t>
            </a:r>
            <a:r>
              <a:rPr lang="sr-Latn-RS" sz="2000" b="1" dirty="0" smtClean="0">
                <a:cs typeface="Arial" panose="020B0604020202020204" pitchFamily="34" charset="0"/>
              </a:rPr>
              <a:t>te </a:t>
            </a:r>
            <a:r>
              <a:rPr lang="sr-Latn-RS" sz="2000" b="1" dirty="0" smtClean="0">
                <a:cs typeface="Arial" panose="020B0604020202020204" pitchFamily="34" charset="0"/>
              </a:rPr>
              <a:t>populacije.</a:t>
            </a:r>
          </a:p>
          <a:p>
            <a:pPr marL="438912" lvl="0" indent="-320040" algn="ctr">
              <a:buClr>
                <a:srgbClr val="D16349"/>
              </a:buClr>
              <a:buSzPct val="80000"/>
            </a:pPr>
            <a:endParaRPr lang="sr-Latn-RS" sz="2400" b="1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6858000" cy="2387600"/>
          </a:xfrm>
        </p:spPr>
        <p:txBody>
          <a:bodyPr>
            <a:normAutofit/>
          </a:bodyPr>
          <a:lstStyle/>
          <a:p>
            <a:r>
              <a:rPr lang="sr-Latn-RS" sz="4400" b="1" dirty="0" smtClean="0">
                <a:solidFill>
                  <a:srgbClr val="00B050"/>
                </a:solidFill>
              </a:rPr>
              <a:t>Ukrštanje u populaciji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8999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458200" cy="53340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sr-Latn-RS" sz="2000" b="1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sr-Latn-RS" sz="2000" b="1" dirty="0" smtClean="0">
                <a:solidFill>
                  <a:srgbClr val="0070C0"/>
                </a:solidFill>
                <a:cs typeface="Arial" pitchFamily="34" charset="0"/>
              </a:rPr>
              <a:t>lučajno ukrštanje </a:t>
            </a:r>
            <a:r>
              <a:rPr lang="sr-Latn-RS" sz="2000" b="1" dirty="0">
                <a:solidFill>
                  <a:srgbClr val="0070C0"/>
                </a:solidFill>
                <a:cs typeface="Arial" pitchFamily="34" charset="0"/>
              </a:rPr>
              <a:t>(</a:t>
            </a:r>
            <a:r>
              <a:rPr lang="sr-Latn-RS" sz="2000" b="1" dirty="0" smtClean="0">
                <a:solidFill>
                  <a:srgbClr val="0070C0"/>
                </a:solidFill>
                <a:cs typeface="Arial" pitchFamily="34" charset="0"/>
              </a:rPr>
              <a:t>panmiksija</a:t>
            </a:r>
            <a:r>
              <a:rPr lang="sr-Latn-RS" sz="2000" b="1" dirty="0">
                <a:solidFill>
                  <a:srgbClr val="0070C0"/>
                </a:solidFill>
                <a:cs typeface="Arial" pitchFamily="34" charset="0"/>
              </a:rPr>
              <a:t>)</a:t>
            </a:r>
            <a:r>
              <a:rPr lang="sr-Latn-RS" sz="2000" b="1" dirty="0" smtClean="0">
                <a:cs typeface="Arial" pitchFamily="34" charset="0"/>
              </a:rPr>
              <a:t> podrazumeva podjednaku verovatnoću da svaka jedinka u populaciji može stupati u reproduktivne odnose sa bilo kojom drugom jedinkom, čime se isključuje odabiranje.</a:t>
            </a:r>
          </a:p>
          <a:p>
            <a:pPr marL="0" indent="0" algn="just"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sr-Latn-RS" sz="2000" b="1" dirty="0" smtClean="0">
                <a:cs typeface="Arial" pitchFamily="34" charset="0"/>
              </a:rPr>
              <a:t> </a:t>
            </a:r>
            <a:r>
              <a:rPr lang="sr-Latn-RS" sz="2000" b="1" u="sng" dirty="0" smtClean="0">
                <a:cs typeface="Arial" pitchFamily="34" charset="0"/>
              </a:rPr>
              <a:t>Neslučajno ukrštanje je karateristika populacije koja nije u ravnoteži:</a:t>
            </a: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cs typeface="Arial" pitchFamily="34" charset="0"/>
              </a:rPr>
              <a:t>A</a:t>
            </a:r>
            <a:r>
              <a:rPr lang="sr-Latn-RS" sz="2000" b="1" dirty="0" smtClean="0">
                <a:solidFill>
                  <a:srgbClr val="00B050"/>
                </a:solidFill>
                <a:cs typeface="Arial" pitchFamily="34" charset="0"/>
              </a:rPr>
              <a:t>sortativno ukrštanje</a:t>
            </a:r>
            <a:r>
              <a:rPr lang="sr-Latn-RS" sz="2000" b="1" dirty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sr-Latn-RS" sz="2000" b="1" dirty="0" smtClean="0">
                <a:cs typeface="Arial" pitchFamily="34" charset="0"/>
              </a:rPr>
              <a:t>podrazumeva izbor partnera na osnovu neke specifične karakteristike, može biti:	</a:t>
            </a:r>
          </a:p>
          <a:p>
            <a:pPr>
              <a:buNone/>
            </a:pPr>
            <a:r>
              <a:rPr lang="sr-Latn-RS" sz="2000" b="1" dirty="0" smtClean="0">
                <a:solidFill>
                  <a:srgbClr val="FF0000"/>
                </a:solidFill>
                <a:cs typeface="Arial" pitchFamily="34" charset="0"/>
              </a:rPr>
              <a:t>- pozitivno </a:t>
            </a:r>
            <a:r>
              <a:rPr lang="sr-Latn-RS" sz="2000" b="1" dirty="0" smtClean="0">
                <a:cs typeface="Arial" pitchFamily="34" charset="0"/>
              </a:rPr>
              <a:t>(sklonost ka partneru sličnog genotipa tj. karakteristika)</a:t>
            </a:r>
          </a:p>
          <a:p>
            <a:pPr algn="just">
              <a:buNone/>
            </a:pPr>
            <a:r>
              <a:rPr lang="sr-Latn-RS" sz="2000" b="1" dirty="0" smtClean="0">
                <a:cs typeface="Arial" pitchFamily="34" charset="0"/>
              </a:rPr>
              <a:t>- </a:t>
            </a:r>
            <a:r>
              <a:rPr lang="sr-Latn-RS" sz="2000" b="1" dirty="0" smtClean="0">
                <a:solidFill>
                  <a:srgbClr val="7030A0"/>
                </a:solidFill>
                <a:cs typeface="Arial" pitchFamily="34" charset="0"/>
              </a:rPr>
              <a:t>negativno</a:t>
            </a:r>
            <a:r>
              <a:rPr lang="sr-Latn-RS" sz="2000" b="1" dirty="0" smtClean="0">
                <a:cs typeface="Arial" pitchFamily="34" charset="0"/>
              </a:rPr>
              <a:t> (sklonost ka partneru sa drugačijim genotipom).</a:t>
            </a:r>
          </a:p>
          <a:p>
            <a:pPr algn="just"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K</a:t>
            </a:r>
            <a:r>
              <a:rPr lang="sr-Latn-RS" sz="2000" b="1" dirty="0" smtClean="0">
                <a:solidFill>
                  <a:srgbClr val="C00000"/>
                </a:solidFill>
                <a:cs typeface="Arial" pitchFamily="34" charset="0"/>
              </a:rPr>
              <a:t>onsangvinitet ili inbriding </a:t>
            </a:r>
            <a:r>
              <a:rPr lang="sr-Latn-RS" sz="2000" b="1" dirty="0" smtClean="0">
                <a:cs typeface="Arial" pitchFamily="34" charset="0"/>
              </a:rPr>
              <a:t>je ukrštanje među bliskim </a:t>
            </a:r>
            <a:r>
              <a:rPr lang="sr-Latn-RS" sz="2000" b="1" dirty="0" smtClean="0">
                <a:cs typeface="Arial" pitchFamily="34" charset="0"/>
              </a:rPr>
              <a:t>srodnicima, što </a:t>
            </a:r>
            <a:r>
              <a:rPr lang="sr-Latn-RS" sz="2000" dirty="0" smtClean="0">
                <a:cs typeface="Arial" pitchFamily="34" charset="0"/>
              </a:rPr>
              <a:t>POVEĆAVA UČESTALOST HOMOZIGOTA </a:t>
            </a:r>
            <a:r>
              <a:rPr lang="sr-Latn-RS" sz="2000" b="1" dirty="0" smtClean="0">
                <a:cs typeface="Arial" pitchFamily="34" charset="0"/>
              </a:rPr>
              <a:t>i </a:t>
            </a:r>
            <a:r>
              <a:rPr lang="sr-Latn-RS" sz="2000" b="1" dirty="0" smtClean="0">
                <a:cs typeface="Arial" pitchFamily="34" charset="0"/>
              </a:rPr>
              <a:t>smanjuje učestalost heterozigota.</a:t>
            </a:r>
          </a:p>
          <a:p>
            <a:pPr>
              <a:buNone/>
            </a:pPr>
            <a:endParaRPr lang="sr-Latn-RS" sz="2000" b="1" dirty="0" smtClean="0"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O</a:t>
            </a:r>
            <a:r>
              <a:rPr lang="sr-Latn-RS" sz="2000" b="1" dirty="0" smtClean="0">
                <a:solidFill>
                  <a:srgbClr val="C00000"/>
                </a:solidFill>
                <a:cs typeface="Arial" pitchFamily="34" charset="0"/>
              </a:rPr>
              <a:t>dređivanje stepena srodstva kod roditelja je važno zbog rizika da njihovo dete bude homozigot za retku recesivnu bolest. </a:t>
            </a:r>
          </a:p>
          <a:p>
            <a:pPr algn="just">
              <a:buNone/>
            </a:pPr>
            <a:endParaRPr lang="sr-Latn-R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98755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K</a:t>
            </a:r>
            <a:r>
              <a:rPr lang="sr-Latn-RS" sz="20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oeficijent inbridinga (F) </a:t>
            </a:r>
            <a:r>
              <a:rPr lang="sr-Latn-RS" sz="20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 verovatnoća da se alele poreklom od zajedničog pretka nađu kod potomka u homozigotnom stanju.</a:t>
            </a:r>
            <a:endParaRPr lang="en-US" sz="20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026" name="Picture 2" descr="C:\Users\Korisnik\Documents\201910140920143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361029" y="1219200"/>
            <a:ext cx="3811170" cy="541019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1981200"/>
            <a:ext cx="304800" cy="304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1981200"/>
            <a:ext cx="1109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>
                <a:cs typeface="Arial" pitchFamily="34" charset="0"/>
              </a:rPr>
              <a:t>muški pol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" y="2667000"/>
            <a:ext cx="1124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>
                <a:cs typeface="Arial" pitchFamily="34" charset="0"/>
              </a:rPr>
              <a:t>ženski pol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" y="4648200"/>
            <a:ext cx="170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>
                <a:cs typeface="Arial" pitchFamily="34" charset="0"/>
              </a:rPr>
              <a:t> brak u srodstvu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57200" y="2667000"/>
            <a:ext cx="304800" cy="3048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3352800"/>
            <a:ext cx="1430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>
                <a:cs typeface="Arial" pitchFamily="34" charset="0"/>
              </a:rPr>
              <a:t>nepoznat pol</a:t>
            </a:r>
            <a:endParaRPr lang="en-US" dirty="0"/>
          </a:p>
        </p:txBody>
      </p:sp>
      <p:sp>
        <p:nvSpPr>
          <p:cNvPr id="12" name="Flowchart: Merge 11"/>
          <p:cNvSpPr/>
          <p:nvPr/>
        </p:nvSpPr>
        <p:spPr>
          <a:xfrm>
            <a:off x="457200" y="3505200"/>
            <a:ext cx="304800" cy="228600"/>
          </a:xfrm>
          <a:prstGeom prst="flowChartMerg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Extract 12"/>
          <p:cNvSpPr/>
          <p:nvPr/>
        </p:nvSpPr>
        <p:spPr>
          <a:xfrm>
            <a:off x="457200" y="3276600"/>
            <a:ext cx="304800" cy="228600"/>
          </a:xfrm>
          <a:prstGeom prst="flowChartExtra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90600" y="4267200"/>
            <a:ext cx="381000" cy="381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8600" y="4267200"/>
            <a:ext cx="381000" cy="381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5" idx="3"/>
            <a:endCxn id="14" idx="2"/>
          </p:cNvCxnSpPr>
          <p:nvPr/>
        </p:nvCxnSpPr>
        <p:spPr>
          <a:xfrm>
            <a:off x="609600" y="4457700"/>
            <a:ext cx="381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9600" y="4495800"/>
            <a:ext cx="381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324599" y="1367135"/>
            <a:ext cx="281940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err="1" smtClean="0">
                <a:cs typeface="Arial" pitchFamily="34" charset="0"/>
              </a:rPr>
              <a:t>Prvi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stepen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srodstva</a:t>
            </a:r>
            <a:r>
              <a:rPr lang="en-US" b="1" dirty="0" smtClean="0">
                <a:cs typeface="Arial" pitchFamily="34" charset="0"/>
              </a:rPr>
              <a:t>:</a:t>
            </a:r>
            <a:endParaRPr lang="sr-Latn-RS" b="1" dirty="0" smtClean="0">
              <a:cs typeface="Arial" pitchFamily="34" charset="0"/>
            </a:endParaRPr>
          </a:p>
          <a:p>
            <a:r>
              <a:rPr lang="sr-Latn-RS" b="1" dirty="0" smtClean="0">
                <a:cs typeface="Arial" pitchFamily="34" charset="0"/>
              </a:rPr>
              <a:t>1/2 zajedničkih gena</a:t>
            </a:r>
          </a:p>
          <a:p>
            <a:r>
              <a:rPr lang="sr-Latn-RS" b="1" dirty="0" smtClean="0">
                <a:cs typeface="Arial" pitchFamily="34" charset="0"/>
              </a:rPr>
              <a:t>F=1/4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24599" y="2390001"/>
            <a:ext cx="281940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sr-Latn-RS" b="1" dirty="0" smtClean="0">
                <a:cs typeface="Arial" pitchFamily="34" charset="0"/>
              </a:rPr>
              <a:t>Drug</a:t>
            </a:r>
            <a:r>
              <a:rPr lang="en-US" b="1" dirty="0" err="1" smtClean="0">
                <a:cs typeface="Arial" pitchFamily="34" charset="0"/>
              </a:rPr>
              <a:t>i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stepen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srodstva</a:t>
            </a:r>
            <a:r>
              <a:rPr lang="en-US" b="1" dirty="0" smtClean="0">
                <a:cs typeface="Arial" pitchFamily="34" charset="0"/>
              </a:rPr>
              <a:t>:</a:t>
            </a:r>
            <a:endParaRPr lang="sr-Latn-RS" b="1" dirty="0" smtClean="0">
              <a:cs typeface="Arial" pitchFamily="34" charset="0"/>
            </a:endParaRPr>
          </a:p>
          <a:p>
            <a:r>
              <a:rPr lang="sr-Latn-RS" b="1" dirty="0" smtClean="0">
                <a:cs typeface="Arial" pitchFamily="34" charset="0"/>
              </a:rPr>
              <a:t>1/4 zajedničkih gena</a:t>
            </a:r>
          </a:p>
          <a:p>
            <a:r>
              <a:rPr lang="sr-Latn-RS" b="1" dirty="0" smtClean="0">
                <a:cs typeface="Arial" pitchFamily="34" charset="0"/>
              </a:rPr>
              <a:t>F=1/8 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324599" y="3398579"/>
            <a:ext cx="2819401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sr-Latn-RS" b="1" dirty="0" smtClean="0">
                <a:cs typeface="Arial" pitchFamily="34" charset="0"/>
              </a:rPr>
              <a:t>Treći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stepen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srodstva</a:t>
            </a:r>
            <a:r>
              <a:rPr lang="en-US" b="1" dirty="0" smtClean="0">
                <a:cs typeface="Arial" pitchFamily="34" charset="0"/>
              </a:rPr>
              <a:t>:</a:t>
            </a:r>
            <a:endParaRPr lang="sr-Latn-RS" b="1" dirty="0" smtClean="0">
              <a:cs typeface="Arial" pitchFamily="34" charset="0"/>
            </a:endParaRPr>
          </a:p>
          <a:p>
            <a:r>
              <a:rPr lang="sr-Latn-RS" b="1" dirty="0" smtClean="0">
                <a:cs typeface="Arial" pitchFamily="34" charset="0"/>
              </a:rPr>
              <a:t>1/8 zajedničkih gena</a:t>
            </a:r>
          </a:p>
          <a:p>
            <a:r>
              <a:rPr lang="sr-Latn-RS" b="1" dirty="0" smtClean="0">
                <a:cs typeface="Arial" pitchFamily="34" charset="0"/>
              </a:rPr>
              <a:t>F=1/16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324600" y="4421445"/>
            <a:ext cx="28194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sr-Latn-RS" b="1" dirty="0" smtClean="0">
                <a:cs typeface="Arial" pitchFamily="34" charset="0"/>
              </a:rPr>
              <a:t>Četvrt</a:t>
            </a:r>
            <a:r>
              <a:rPr lang="en-US" b="1" dirty="0" err="1" smtClean="0">
                <a:cs typeface="Arial" pitchFamily="34" charset="0"/>
              </a:rPr>
              <a:t>i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stepen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srodstva</a:t>
            </a:r>
            <a:r>
              <a:rPr lang="en-US" b="1" dirty="0" smtClean="0">
                <a:cs typeface="Arial" pitchFamily="34" charset="0"/>
              </a:rPr>
              <a:t>:</a:t>
            </a:r>
            <a:endParaRPr lang="sr-Latn-RS" b="1" dirty="0" smtClean="0">
              <a:cs typeface="Arial" pitchFamily="34" charset="0"/>
            </a:endParaRPr>
          </a:p>
          <a:p>
            <a:r>
              <a:rPr lang="sr-Latn-RS" b="1" dirty="0" smtClean="0">
                <a:cs typeface="Arial" pitchFamily="34" charset="0"/>
              </a:rPr>
              <a:t>1/16 zajedničkih gena</a:t>
            </a:r>
          </a:p>
          <a:p>
            <a:r>
              <a:rPr lang="sr-Latn-RS" b="1" dirty="0" smtClean="0">
                <a:cs typeface="Arial" pitchFamily="34" charset="0"/>
              </a:rPr>
              <a:t>F=1/32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6327648" y="5421189"/>
            <a:ext cx="281635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cs typeface="Arial" pitchFamily="34" charset="0"/>
              </a:rPr>
              <a:t>P</a:t>
            </a:r>
            <a:r>
              <a:rPr lang="sr-Latn-RS" b="1" dirty="0" smtClean="0">
                <a:cs typeface="Arial" pitchFamily="34" charset="0"/>
              </a:rPr>
              <a:t>eti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stepen</a:t>
            </a:r>
            <a:r>
              <a:rPr lang="en-US" b="1" dirty="0" smtClean="0">
                <a:cs typeface="Arial" pitchFamily="34" charset="0"/>
              </a:rPr>
              <a:t> </a:t>
            </a:r>
            <a:r>
              <a:rPr lang="en-US" b="1" dirty="0" err="1" smtClean="0">
                <a:cs typeface="Arial" pitchFamily="34" charset="0"/>
              </a:rPr>
              <a:t>srodstva</a:t>
            </a:r>
            <a:r>
              <a:rPr lang="en-US" b="1" dirty="0" smtClean="0">
                <a:cs typeface="Arial" pitchFamily="34" charset="0"/>
              </a:rPr>
              <a:t>:</a:t>
            </a:r>
            <a:endParaRPr lang="sr-Latn-RS" b="1" dirty="0" smtClean="0">
              <a:cs typeface="Arial" pitchFamily="34" charset="0"/>
            </a:endParaRPr>
          </a:p>
          <a:p>
            <a:r>
              <a:rPr lang="sr-Latn-RS" b="1" dirty="0" smtClean="0">
                <a:cs typeface="Arial" pitchFamily="34" charset="0"/>
              </a:rPr>
              <a:t>1/32 zajedničkih gena</a:t>
            </a:r>
          </a:p>
          <a:p>
            <a:r>
              <a:rPr lang="sr-Latn-RS" b="1" dirty="0" smtClean="0">
                <a:cs typeface="Arial" pitchFamily="34" charset="0"/>
              </a:rPr>
              <a:t>F=1/64 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6858000" cy="4724400"/>
          </a:xfrm>
        </p:spPr>
        <p:txBody>
          <a:bodyPr>
            <a:normAutofit/>
          </a:bodyPr>
          <a:lstStyle/>
          <a:p>
            <a:pPr algn="l"/>
            <a:r>
              <a:rPr lang="sr-Latn-RS" sz="4000" b="1" dirty="0" smtClean="0">
                <a:solidFill>
                  <a:srgbClr val="00B050"/>
                </a:solidFill>
              </a:rPr>
              <a:t>Faktori koji remete genetičku ravnotežu </a:t>
            </a:r>
            <a:r>
              <a:rPr lang="sr-Latn-RS" sz="4000" b="1" dirty="0" smtClean="0">
                <a:solidFill>
                  <a:srgbClr val="00B050"/>
                </a:solidFill>
              </a:rPr>
              <a:t>populacije</a:t>
            </a:r>
            <a:br>
              <a:rPr lang="sr-Latn-RS" sz="4000" b="1" dirty="0" smtClean="0">
                <a:solidFill>
                  <a:srgbClr val="00B050"/>
                </a:solidFill>
              </a:rPr>
            </a:br>
            <a:r>
              <a:rPr lang="sr-Latn-RS" sz="4000" b="1" dirty="0" smtClean="0">
                <a:solidFill>
                  <a:srgbClr val="00B050"/>
                </a:solidFill>
              </a:rPr>
              <a:t/>
            </a:r>
            <a:br>
              <a:rPr lang="sr-Latn-RS" sz="4000" b="1" dirty="0" smtClean="0">
                <a:solidFill>
                  <a:srgbClr val="00B050"/>
                </a:solidFill>
              </a:rPr>
            </a:br>
            <a:r>
              <a:rPr lang="sr-Latn-RS" sz="3200" b="1" dirty="0" smtClean="0">
                <a:solidFill>
                  <a:srgbClr val="00B050"/>
                </a:solidFill>
              </a:rPr>
              <a:t>- m</a:t>
            </a:r>
            <a:r>
              <a:rPr lang="sr-Latn-RS" sz="3200" b="1" dirty="0" smtClean="0">
                <a:solidFill>
                  <a:srgbClr val="00B050"/>
                </a:solidFill>
              </a:rPr>
              <a:t>utacije</a:t>
            </a:r>
            <a:br>
              <a:rPr lang="sr-Latn-RS" sz="3200" b="1" dirty="0" smtClean="0">
                <a:solidFill>
                  <a:srgbClr val="00B050"/>
                </a:solidFill>
              </a:rPr>
            </a:br>
            <a:r>
              <a:rPr lang="sr-Latn-RS" sz="3200" b="1" dirty="0" smtClean="0">
                <a:solidFill>
                  <a:srgbClr val="00B050"/>
                </a:solidFill>
              </a:rPr>
              <a:t>- migracije</a:t>
            </a:r>
            <a:br>
              <a:rPr lang="sr-Latn-RS" sz="3200" b="1" dirty="0" smtClean="0">
                <a:solidFill>
                  <a:srgbClr val="00B050"/>
                </a:solidFill>
              </a:rPr>
            </a:br>
            <a:r>
              <a:rPr lang="sr-Latn-RS" sz="3200" b="1" dirty="0" smtClean="0">
                <a:solidFill>
                  <a:srgbClr val="00B050"/>
                </a:solidFill>
              </a:rPr>
              <a:t>- selekcija</a:t>
            </a:r>
            <a:br>
              <a:rPr lang="sr-Latn-RS" sz="3200" b="1" dirty="0" smtClean="0">
                <a:solidFill>
                  <a:srgbClr val="00B050"/>
                </a:solidFill>
              </a:rPr>
            </a:br>
            <a:r>
              <a:rPr lang="sr-Latn-RS" sz="3200" b="1" dirty="0" smtClean="0">
                <a:solidFill>
                  <a:srgbClr val="00B050"/>
                </a:solidFill>
              </a:rPr>
              <a:t>- genetički drift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237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1241</TotalTime>
  <Words>1037</Words>
  <Application>Microsoft Office PowerPoint</Application>
  <PresentationFormat>On-screen Show (4:3)</PresentationFormat>
  <Paragraphs>156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Geni  i  populacije</vt:lpstr>
      <vt:lpstr>Populaciona genetika se bavi proučavanjem  DISTRIBUCIJE GENA (alela) i GENOTIPOVA u populaciji. </vt:lpstr>
      <vt:lpstr>POPULACIJA</vt:lpstr>
      <vt:lpstr> Hardi – Vajnbergov princip:  određuje UČESTALOST GENOTIPOVA I ALELA u populaciji. </vt:lpstr>
      <vt:lpstr>PowerPoint Presentation</vt:lpstr>
      <vt:lpstr>Ukrštanje u populaciji</vt:lpstr>
      <vt:lpstr>PowerPoint Presentation</vt:lpstr>
      <vt:lpstr>Koeficijent inbridinga (F) - verovatnoća da se alele poreklom od zajedničog pretka nađu kod potomka u homozigotnom stanju.</vt:lpstr>
      <vt:lpstr>Faktori koji remete genetičku ravnotežu populacije  - mutacije - migracije - selekcija - genetički drift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Evolucija je proces koji podrazumeva GENETIČKE PROMENE u populacijama, koje su u složenim odnosima sa sredinom.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 i populacija</dc:title>
  <dc:creator>Korisnik</dc:creator>
  <cp:lastModifiedBy>Windows User</cp:lastModifiedBy>
  <cp:revision>160</cp:revision>
  <dcterms:created xsi:type="dcterms:W3CDTF">2016-05-05T07:29:29Z</dcterms:created>
  <dcterms:modified xsi:type="dcterms:W3CDTF">2023-03-28T10:55:32Z</dcterms:modified>
</cp:coreProperties>
</file>